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3"/>
  </p:notesMasterIdLst>
  <p:handoutMasterIdLst>
    <p:handoutMasterId r:id="rId34"/>
  </p:handoutMasterIdLst>
  <p:sldIdLst>
    <p:sldId id="256" r:id="rId2"/>
    <p:sldId id="599" r:id="rId3"/>
    <p:sldId id="623" r:id="rId4"/>
    <p:sldId id="622" r:id="rId5"/>
    <p:sldId id="600" r:id="rId6"/>
    <p:sldId id="601" r:id="rId7"/>
    <p:sldId id="602" r:id="rId8"/>
    <p:sldId id="628" r:id="rId9"/>
    <p:sldId id="619" r:id="rId10"/>
    <p:sldId id="620" r:id="rId11"/>
    <p:sldId id="618" r:id="rId12"/>
    <p:sldId id="621" r:id="rId13"/>
    <p:sldId id="603" r:id="rId14"/>
    <p:sldId id="604" r:id="rId15"/>
    <p:sldId id="605" r:id="rId16"/>
    <p:sldId id="606" r:id="rId17"/>
    <p:sldId id="607" r:id="rId18"/>
    <p:sldId id="608" r:id="rId19"/>
    <p:sldId id="609" r:id="rId20"/>
    <p:sldId id="610" r:id="rId21"/>
    <p:sldId id="611" r:id="rId22"/>
    <p:sldId id="612" r:id="rId23"/>
    <p:sldId id="613" r:id="rId24"/>
    <p:sldId id="614" r:id="rId25"/>
    <p:sldId id="615" r:id="rId26"/>
    <p:sldId id="616" r:id="rId27"/>
    <p:sldId id="629" r:id="rId28"/>
    <p:sldId id="630" r:id="rId29"/>
    <p:sldId id="617" r:id="rId30"/>
    <p:sldId id="624" r:id="rId31"/>
    <p:sldId id="62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8FF"/>
    <a:srgbClr val="001FD2"/>
    <a:srgbClr val="003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3FD0D8-9741-D948-B2E8-FA17B5C98A38}" v="619" dt="2023-04-24T00:33:24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75"/>
    <p:restoredTop sz="85306"/>
  </p:normalViewPr>
  <p:slideViewPr>
    <p:cSldViewPr snapToGrid="0">
      <p:cViewPr varScale="1">
        <p:scale>
          <a:sx n="88" d="100"/>
          <a:sy n="88" d="100"/>
        </p:scale>
        <p:origin x="17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80BBD8-97E3-10E1-1769-B2D3ED5D22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47772-CDF7-C011-CCE0-2A0679C8D5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DA82E-0409-DF47-B998-B8683154C990}" type="datetimeFigureOut">
              <a:rPr lang="en-US" smtClean="0"/>
              <a:t>12/6/23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0D948-840E-9346-AAA0-89F55274CF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F049C-0390-A861-7B0A-EFCB6D32C5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9DEAE-8E6E-CD43-B4D5-F343CDFF3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0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8154D-A0F7-0447-82A1-58AF981F2CC2}" type="datetimeFigureOut">
              <a:rPr lang="en-US" smtClean="0"/>
              <a:t>12/6/23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AC32F-6238-F44E-BDD7-2A87DB64C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903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2387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58551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latin typeface="Microsoft PhagsPa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6B70-5B4E-7B41-B6F1-19A3F06623AD}" type="datetime1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8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7E2-14E1-8049-A246-91709FC84E77}" type="datetime1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2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FE2F-1889-8742-BA33-C230AECC6677}" type="datetime1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1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00" y="6374480"/>
            <a:ext cx="2743200" cy="365125"/>
          </a:xfrm>
        </p:spPr>
        <p:txBody>
          <a:bodyPr/>
          <a:lstStyle/>
          <a:p>
            <a:fld id="{E776E63F-BFE5-544D-BCC7-597ECD6EF5EF}" type="datetime1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61780"/>
            <a:ext cx="2743200" cy="365125"/>
          </a:xfrm>
        </p:spPr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r>
              <a:rPr lang="en-US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12611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540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66512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77B50-2BA4-7848-B7D5-0BD2DE20DE92}" type="datetime1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35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5D74-C9DE-4244-95C3-B1CD3D121F61}" type="datetime1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4B604-DBE3-634F-8361-AAA163E3F01A}" type="datetime1">
              <a:rPr lang="en-US" smtClean="0"/>
              <a:t>12/7/23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0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AEC0-5727-9445-984C-B61161998A9E}" type="datetime1">
              <a:rPr lang="en-US" smtClean="0"/>
              <a:t>12/7/23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7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BA16-87E6-0F4D-9663-13F5AC26BBDE}" type="datetime1">
              <a:rPr lang="en-US" smtClean="0"/>
              <a:t>12/7/23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0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938F-194D-EB4E-97D1-E44B4F915BDD}" type="datetime1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F58F-5A78-4748-8E0D-183C12FD300C}" type="datetime1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8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75347"/>
            <a:ext cx="10515600" cy="4901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100" y="63499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9D65B-324C-9145-9A29-41AAC8AA05DD}" type="datetime1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3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39C31-41B1-DF4F-B012-96F3351D6B0D}" type="slidenum">
              <a:rPr lang="en-US" smtClean="0"/>
              <a:t>‹#›</a:t>
            </a:fld>
            <a:r>
              <a:rPr lang="en-US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423340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Microsoft PhagsPa" panose="020F0502020204030204" pitchFamily="34" charset="0"/>
          <a:ea typeface="Roboto" panose="02000000000000000000" pitchFamily="2" charset="0"/>
          <a:cs typeface="Microsoft PhagsPa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PhagsPa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PhagsPa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PhagsPa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PhagsPa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PhagsPa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0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230.png"/><Relationship Id="rId4" Type="http://schemas.openxmlformats.org/officeDocument/2006/relationships/image" Target="../media/image13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36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D4FE-DE5F-3B41-B9AD-D2D87E6C5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040" y="1152182"/>
            <a:ext cx="10735917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Microsoft PhagsPa"/>
                <a:ea typeface="Roboto"/>
              </a:rPr>
              <a:t>Trustworthy Machine Learning</a:t>
            </a:r>
            <a:br>
              <a:rPr lang="en-US" dirty="0">
                <a:latin typeface="Microsoft PhagsPa"/>
                <a:ea typeface="Roboto"/>
              </a:rPr>
            </a:br>
            <a:r>
              <a:rPr lang="en-US" sz="3200" b="0" dirty="0">
                <a:latin typeface="Microsoft PhagsPa"/>
                <a:ea typeface="Roboto"/>
              </a:rPr>
              <a:t>Copyright and Generative AI/ML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4D078D-31E0-0445-8456-D6CCD7BDA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49907"/>
            <a:ext cx="9144000" cy="1655762"/>
          </a:xfrm>
        </p:spPr>
        <p:txBody>
          <a:bodyPr/>
          <a:lstStyle/>
          <a:p>
            <a:r>
              <a:rPr lang="en-US" dirty="0"/>
              <a:t>Sangdon Park</a:t>
            </a:r>
          </a:p>
          <a:p>
            <a:r>
              <a:rPr lang="en-US" dirty="0"/>
              <a:t>POSTECH</a:t>
            </a:r>
          </a:p>
        </p:txBody>
      </p:sp>
    </p:spTree>
    <p:extLst>
      <p:ext uri="{BB962C8B-B14F-4D97-AF65-F5344CB8AC3E}">
        <p14:creationId xmlns:p14="http://schemas.microsoft.com/office/powerpoint/2010/main" val="188745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Density Estimation: Diffusion Models</a:t>
            </a:r>
          </a:p>
        </p:txBody>
      </p:sp>
      <p:pic>
        <p:nvPicPr>
          <p:cNvPr id="6" name="Content Placeholder 5" descr="A diagram of a number of rectangular objects&#10;&#10;Description automatically generated">
            <a:extLst>
              <a:ext uri="{FF2B5EF4-FFF2-40B4-BE49-F238E27FC236}">
                <a16:creationId xmlns:a16="http://schemas.microsoft.com/office/drawing/2014/main" id="{EB39CDE8-C100-F668-10C7-97099DC8D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10622"/>
            <a:ext cx="10515600" cy="163675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968563-11CB-02FE-1DDA-B3C38E7149D0}"/>
              </a:ext>
            </a:extLst>
          </p:cNvPr>
          <p:cNvSpPr txBox="1"/>
          <p:nvPr/>
        </p:nvSpPr>
        <p:spPr>
          <a:xfrm>
            <a:off x="3046640" y="6596100"/>
            <a:ext cx="60987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100" dirty="0">
                <a:solidFill>
                  <a:schemeClr val="bg2"/>
                </a:solidFill>
              </a:rPr>
              <a:t>Image Credit: </a:t>
            </a:r>
            <a:r>
              <a:rPr lang="en-US" sz="1100" dirty="0">
                <a:solidFill>
                  <a:schemeClr val="bg2"/>
                </a:solidFill>
              </a:rPr>
              <a:t>https://</a:t>
            </a:r>
            <a:r>
              <a:rPr lang="en-US" sz="1100" dirty="0" err="1">
                <a:solidFill>
                  <a:schemeClr val="bg2"/>
                </a:solidFill>
              </a:rPr>
              <a:t>lilianweng.github.io</a:t>
            </a:r>
            <a:r>
              <a:rPr lang="en-US" sz="1100" dirty="0">
                <a:solidFill>
                  <a:schemeClr val="bg2"/>
                </a:solidFill>
              </a:rPr>
              <a:t>/posts/2021-07-11-diffusion-models/</a:t>
            </a:r>
            <a:endParaRPr lang="en-KR" sz="1100" dirty="0">
              <a:solidFill>
                <a:schemeClr val="bg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F3CEF-F5BB-FD98-B333-0223D88C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10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42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Diffusion Models: Diffusion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65389-DA82-3A6B-C41E-2D6DE03C9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Predict noise via self-supervised learning!</a:t>
            </a: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2373CF8-91BB-D5C7-139E-C914D6EC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72" y="2116506"/>
            <a:ext cx="5689600" cy="77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BFEDFD-F114-0D87-EE68-67E22D364F0B}"/>
              </a:ext>
            </a:extLst>
          </p:cNvPr>
          <p:cNvSpPr txBox="1"/>
          <p:nvPr/>
        </p:nvSpPr>
        <p:spPr>
          <a:xfrm>
            <a:off x="787729" y="6542447"/>
            <a:ext cx="10616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200" dirty="0">
                <a:solidFill>
                  <a:schemeClr val="bg2"/>
                </a:solidFill>
              </a:rPr>
              <a:t>Image Credit: </a:t>
            </a:r>
            <a:r>
              <a:rPr lang="en-US" sz="1200" dirty="0">
                <a:solidFill>
                  <a:schemeClr val="bg2"/>
                </a:solidFill>
              </a:rPr>
              <a:t>https://</a:t>
            </a:r>
            <a:r>
              <a:rPr lang="en-US" sz="1200" dirty="0" err="1">
                <a:solidFill>
                  <a:schemeClr val="bg2"/>
                </a:solidFill>
              </a:rPr>
              <a:t>www.youtube.com</a:t>
            </a:r>
            <a:r>
              <a:rPr lang="en-US" sz="1200" dirty="0">
                <a:solidFill>
                  <a:schemeClr val="bg2"/>
                </a:solidFill>
              </a:rPr>
              <a:t>/</a:t>
            </a:r>
            <a:r>
              <a:rPr lang="en-US" sz="1200" dirty="0" err="1">
                <a:solidFill>
                  <a:schemeClr val="bg2"/>
                </a:solidFill>
              </a:rPr>
              <a:t>watch?v</a:t>
            </a:r>
            <a:r>
              <a:rPr lang="en-US" sz="1200" dirty="0">
                <a:solidFill>
                  <a:schemeClr val="bg2"/>
                </a:solidFill>
              </a:rPr>
              <a:t>=J87hffSMB60&amp;ab_channel=</a:t>
            </a:r>
            <a:r>
              <a:rPr lang="en-US" sz="1200" dirty="0" err="1">
                <a:solidFill>
                  <a:schemeClr val="bg2"/>
                </a:solidFill>
              </a:rPr>
              <a:t>AICoffeeBreakwithLetitia</a:t>
            </a:r>
            <a:endParaRPr lang="en-KR" sz="1200" dirty="0">
              <a:solidFill>
                <a:schemeClr val="bg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EA9D90-76AB-D13C-14BA-1E91D59AABAF}"/>
              </a:ext>
            </a:extLst>
          </p:cNvPr>
          <p:cNvGrpSpPr/>
          <p:nvPr/>
        </p:nvGrpSpPr>
        <p:grpSpPr>
          <a:xfrm>
            <a:off x="9372226" y="3574107"/>
            <a:ext cx="1752600" cy="2695132"/>
            <a:chOff x="9372226" y="3574107"/>
            <a:chExt cx="1752600" cy="2695132"/>
          </a:xfrm>
        </p:grpSpPr>
        <p:pic>
          <p:nvPicPr>
            <p:cNvPr id="10" name="Picture 9" descr="A blurry image of a dog&#10;&#10;Description automatically generated">
              <a:extLst>
                <a:ext uri="{FF2B5EF4-FFF2-40B4-BE49-F238E27FC236}">
                  <a16:creationId xmlns:a16="http://schemas.microsoft.com/office/drawing/2014/main" id="{EF1EE886-ABDF-2908-A80C-81C19E82D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72226" y="3995939"/>
              <a:ext cx="1752600" cy="22733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7C421A5-BDFA-08A1-50E7-99254E967353}"/>
                    </a:ext>
                  </a:extLst>
                </p:cNvPr>
                <p:cNvSpPr txBox="1"/>
                <p:nvPr/>
              </p:nvSpPr>
              <p:spPr>
                <a:xfrm>
                  <a:off x="10054691" y="3574107"/>
                  <a:ext cx="3876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KR" sz="24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7C421A5-BDFA-08A1-50E7-99254E967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4691" y="3574107"/>
                  <a:ext cx="38767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125" b="-16667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529F1E9-FC0E-BFC6-A03D-BEE36DCCF2CE}"/>
              </a:ext>
            </a:extLst>
          </p:cNvPr>
          <p:cNvGrpSpPr/>
          <p:nvPr/>
        </p:nvGrpSpPr>
        <p:grpSpPr>
          <a:xfrm>
            <a:off x="1587833" y="3632833"/>
            <a:ext cx="1790700" cy="2620354"/>
            <a:chOff x="1587833" y="3632833"/>
            <a:chExt cx="1790700" cy="2620354"/>
          </a:xfrm>
        </p:grpSpPr>
        <p:pic>
          <p:nvPicPr>
            <p:cNvPr id="20" name="Picture 19" descr="A close up of a dog&#10;&#10;Description automatically generated">
              <a:extLst>
                <a:ext uri="{FF2B5EF4-FFF2-40B4-BE49-F238E27FC236}">
                  <a16:creationId xmlns:a16="http://schemas.microsoft.com/office/drawing/2014/main" id="{3CAB28C7-54CD-64F7-D26A-7391397C6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833" y="4030687"/>
              <a:ext cx="1790700" cy="22225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F89C886-1B1F-FDAC-AF8B-03AD1225AAD6}"/>
                    </a:ext>
                  </a:extLst>
                </p:cNvPr>
                <p:cNvSpPr txBox="1"/>
                <p:nvPr/>
              </p:nvSpPr>
              <p:spPr>
                <a:xfrm>
                  <a:off x="2289348" y="3632833"/>
                  <a:ext cx="28180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KR" sz="24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F89C886-1B1F-FDAC-AF8B-03AD1225A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9348" y="3632833"/>
                  <a:ext cx="28180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4348" r="-4348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8395CE-0513-BBA6-DAAA-7C7039E722A5}"/>
              </a:ext>
            </a:extLst>
          </p:cNvPr>
          <p:cNvGrpSpPr/>
          <p:nvPr/>
        </p:nvGrpSpPr>
        <p:grpSpPr>
          <a:xfrm>
            <a:off x="7265875" y="3294705"/>
            <a:ext cx="2079277" cy="1868014"/>
            <a:chOff x="7265875" y="3294705"/>
            <a:chExt cx="2079277" cy="1868014"/>
          </a:xfrm>
        </p:grpSpPr>
        <p:pic>
          <p:nvPicPr>
            <p:cNvPr id="12" name="Picture 11" descr="A close-up of a speckled surface&#10;&#10;Description automatically generated">
              <a:extLst>
                <a:ext uri="{FF2B5EF4-FFF2-40B4-BE49-F238E27FC236}">
                  <a16:creationId xmlns:a16="http://schemas.microsoft.com/office/drawing/2014/main" id="{E3B465EB-7EF6-15F0-1346-D15A0CAFC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77392" y="3641081"/>
              <a:ext cx="1088491" cy="137823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A35B88D-8522-335F-449C-1C86EEB5E70A}"/>
                    </a:ext>
                  </a:extLst>
                </p:cNvPr>
                <p:cNvSpPr txBox="1"/>
                <p:nvPr/>
              </p:nvSpPr>
              <p:spPr>
                <a:xfrm>
                  <a:off x="8174804" y="3294705"/>
                  <a:ext cx="26141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KR" sz="24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A35B88D-8522-335F-449C-1C86EEB5E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804" y="3294705"/>
                  <a:ext cx="26141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545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90807E-A089-4E9E-893A-2AA937A21823}"/>
                </a:ext>
              </a:extLst>
            </p:cNvPr>
            <p:cNvCxnSpPr/>
            <p:nvPr/>
          </p:nvCxnSpPr>
          <p:spPr>
            <a:xfrm>
              <a:off x="7265875" y="5160257"/>
              <a:ext cx="2079277" cy="24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001DB00-E5FA-8433-C520-C2F70389B082}"/>
              </a:ext>
            </a:extLst>
          </p:cNvPr>
          <p:cNvGrpSpPr/>
          <p:nvPr/>
        </p:nvGrpSpPr>
        <p:grpSpPr>
          <a:xfrm>
            <a:off x="3378533" y="3592526"/>
            <a:ext cx="3887342" cy="2681913"/>
            <a:chOff x="3378533" y="3592526"/>
            <a:chExt cx="3887342" cy="2681913"/>
          </a:xfrm>
        </p:grpSpPr>
        <p:pic>
          <p:nvPicPr>
            <p:cNvPr id="14" name="Picture 13" descr="A close-up of a dog&#10;&#10;Description automatically generated">
              <a:extLst>
                <a:ext uri="{FF2B5EF4-FFF2-40B4-BE49-F238E27FC236}">
                  <a16:creationId xmlns:a16="http://schemas.microsoft.com/office/drawing/2014/main" id="{B92DDC27-E4F3-62E8-18CB-427C52C7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57810" y="4014358"/>
              <a:ext cx="1808065" cy="226008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7CAF345-1C91-E356-90BA-9293D907D4A4}"/>
                    </a:ext>
                  </a:extLst>
                </p:cNvPr>
                <p:cNvSpPr txBox="1"/>
                <p:nvPr/>
              </p:nvSpPr>
              <p:spPr>
                <a:xfrm>
                  <a:off x="6021332" y="3592526"/>
                  <a:ext cx="68102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KR" sz="24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7CAF345-1C91-E356-90BA-9293D907D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1332" y="3592526"/>
                  <a:ext cx="68102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3704" b="-2000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8763284-DD7D-72DE-CA57-2AF41A19BDB7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3378533" y="5141937"/>
              <a:ext cx="801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DBF46D-D2B7-1383-621E-8A9DFC60D469}"/>
                </a:ext>
              </a:extLst>
            </p:cNvPr>
            <p:cNvSpPr txBox="1"/>
            <p:nvPr/>
          </p:nvSpPr>
          <p:spPr>
            <a:xfrm>
              <a:off x="3449432" y="4696979"/>
              <a:ext cx="1943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/>
                <a:t>Diffusion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9289567-6AE8-2301-F0D7-06B9B8E1B459}"/>
                </a:ext>
              </a:extLst>
            </p:cNvPr>
            <p:cNvCxnSpPr>
              <a:cxnSpLocks/>
            </p:cNvCxnSpPr>
            <p:nvPr/>
          </p:nvCxnSpPr>
          <p:spPr>
            <a:xfrm>
              <a:off x="4656225" y="5132589"/>
              <a:ext cx="801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388973-9252-0FFB-F742-BC3A4EDD7843}"/>
                </a:ext>
              </a:extLst>
            </p:cNvPr>
            <p:cNvSpPr txBox="1"/>
            <p:nvPr/>
          </p:nvSpPr>
          <p:spPr>
            <a:xfrm>
              <a:off x="4026374" y="4881645"/>
              <a:ext cx="801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/>
                <a:t>…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B557739-860C-DCB3-0E18-52E14B83535B}"/>
              </a:ext>
            </a:extLst>
          </p:cNvPr>
          <p:cNvSpPr/>
          <p:nvPr/>
        </p:nvSpPr>
        <p:spPr>
          <a:xfrm>
            <a:off x="6515100" y="2285999"/>
            <a:ext cx="391886" cy="3918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3C77B6A-FC08-53F7-A2EB-2D9AB3F8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11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17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ED011C-BD84-7184-30E9-BE15A4DD5C3B}"/>
                  </a:ext>
                </a:extLst>
              </p:cNvPr>
              <p:cNvSpPr txBox="1"/>
              <p:nvPr/>
            </p:nvSpPr>
            <p:spPr>
              <a:xfrm>
                <a:off x="4292382" y="3221429"/>
                <a:ext cx="7439914" cy="27738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K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ED011C-BD84-7184-30E9-BE15A4DD5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382" y="3221429"/>
                <a:ext cx="7439914" cy="2773836"/>
              </a:xfrm>
              <a:prstGeom prst="rect">
                <a:avLst/>
              </a:prstGeom>
              <a:blipFill>
                <a:blip r:embed="rId2"/>
                <a:stretch>
                  <a:fillRect t="-14612" b="-547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Diffusion Models: Reverse Diffusion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65389-DA82-3A6B-C41E-2D6DE03C9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Predict noise via self-supervised learning!</a:t>
            </a: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2373CF8-91BB-D5C7-139E-C914D6EC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72" y="1953217"/>
            <a:ext cx="5689600" cy="77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BFEDFD-F114-0D87-EE68-67E22D364F0B}"/>
              </a:ext>
            </a:extLst>
          </p:cNvPr>
          <p:cNvSpPr txBox="1"/>
          <p:nvPr/>
        </p:nvSpPr>
        <p:spPr>
          <a:xfrm>
            <a:off x="787729" y="6542447"/>
            <a:ext cx="10616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200" dirty="0">
                <a:solidFill>
                  <a:schemeClr val="bg2"/>
                </a:solidFill>
              </a:rPr>
              <a:t>Image Credit: </a:t>
            </a:r>
            <a:r>
              <a:rPr lang="en-US" sz="1200" dirty="0">
                <a:solidFill>
                  <a:schemeClr val="bg2"/>
                </a:solidFill>
              </a:rPr>
              <a:t>https://</a:t>
            </a:r>
            <a:r>
              <a:rPr lang="en-US" sz="1200" dirty="0" err="1">
                <a:solidFill>
                  <a:schemeClr val="bg2"/>
                </a:solidFill>
              </a:rPr>
              <a:t>www.youtube.com</a:t>
            </a:r>
            <a:r>
              <a:rPr lang="en-US" sz="1200" dirty="0">
                <a:solidFill>
                  <a:schemeClr val="bg2"/>
                </a:solidFill>
              </a:rPr>
              <a:t>/</a:t>
            </a:r>
            <a:r>
              <a:rPr lang="en-US" sz="1200" dirty="0" err="1">
                <a:solidFill>
                  <a:schemeClr val="bg2"/>
                </a:solidFill>
              </a:rPr>
              <a:t>watch?v</a:t>
            </a:r>
            <a:r>
              <a:rPr lang="en-US" sz="1200" dirty="0">
                <a:solidFill>
                  <a:schemeClr val="bg2"/>
                </a:solidFill>
              </a:rPr>
              <a:t>=J87hffSMB60&amp;ab_channel=</a:t>
            </a:r>
            <a:r>
              <a:rPr lang="en-US" sz="1200" dirty="0" err="1">
                <a:solidFill>
                  <a:schemeClr val="bg2"/>
                </a:solidFill>
              </a:rPr>
              <a:t>AICoffeeBreakwithLetitia</a:t>
            </a:r>
            <a:endParaRPr lang="en-KR" sz="1200" dirty="0">
              <a:solidFill>
                <a:schemeClr val="bg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C12B2C-0CFC-7169-A59C-6547836D47FE}"/>
              </a:ext>
            </a:extLst>
          </p:cNvPr>
          <p:cNvGrpSpPr/>
          <p:nvPr/>
        </p:nvGrpSpPr>
        <p:grpSpPr>
          <a:xfrm>
            <a:off x="9372226" y="3116898"/>
            <a:ext cx="1752600" cy="2695132"/>
            <a:chOff x="9372226" y="3116898"/>
            <a:chExt cx="1752600" cy="2695132"/>
          </a:xfrm>
        </p:grpSpPr>
        <p:pic>
          <p:nvPicPr>
            <p:cNvPr id="10" name="Picture 9" descr="A blurry image of a dog&#10;&#10;Description automatically generated">
              <a:extLst>
                <a:ext uri="{FF2B5EF4-FFF2-40B4-BE49-F238E27FC236}">
                  <a16:creationId xmlns:a16="http://schemas.microsoft.com/office/drawing/2014/main" id="{EF1EE886-ABDF-2908-A80C-81C19E82D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2226" y="3538730"/>
              <a:ext cx="1752600" cy="22733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7C421A5-BDFA-08A1-50E7-99254E967353}"/>
                    </a:ext>
                  </a:extLst>
                </p:cNvPr>
                <p:cNvSpPr txBox="1"/>
                <p:nvPr/>
              </p:nvSpPr>
              <p:spPr>
                <a:xfrm>
                  <a:off x="10054691" y="3116898"/>
                  <a:ext cx="3876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KR" sz="24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7C421A5-BDFA-08A1-50E7-99254E967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4691" y="3116898"/>
                  <a:ext cx="38767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125" b="-16667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A044E5-2618-3C8E-5BCC-6AC150C2F011}"/>
              </a:ext>
            </a:extLst>
          </p:cNvPr>
          <p:cNvGrpSpPr/>
          <p:nvPr/>
        </p:nvGrpSpPr>
        <p:grpSpPr>
          <a:xfrm>
            <a:off x="1700657" y="3116898"/>
            <a:ext cx="1808065" cy="2727232"/>
            <a:chOff x="1700657" y="3116898"/>
            <a:chExt cx="1808065" cy="2727232"/>
          </a:xfrm>
        </p:grpSpPr>
        <p:pic>
          <p:nvPicPr>
            <p:cNvPr id="12" name="Picture 11" descr="A close-up of a speckled surface&#10;&#10;Description automatically generated">
              <a:extLst>
                <a:ext uri="{FF2B5EF4-FFF2-40B4-BE49-F238E27FC236}">
                  <a16:creationId xmlns:a16="http://schemas.microsoft.com/office/drawing/2014/main" id="{E3B465EB-7EF6-15F0-1346-D15A0CAFC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00657" y="3554780"/>
              <a:ext cx="1808065" cy="228935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A35B88D-8522-335F-449C-1C86EEB5E70A}"/>
                    </a:ext>
                  </a:extLst>
                </p:cNvPr>
                <p:cNvSpPr txBox="1"/>
                <p:nvPr/>
              </p:nvSpPr>
              <p:spPr>
                <a:xfrm>
                  <a:off x="2456926" y="3116898"/>
                  <a:ext cx="26141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KR" sz="24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A35B88D-8522-335F-449C-1C86EEB5E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6926" y="3116898"/>
                  <a:ext cx="26141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4545" b="-3333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33B48C7-EDFA-1AAE-E0AA-6F81FA5E39BD}"/>
              </a:ext>
            </a:extLst>
          </p:cNvPr>
          <p:cNvGrpSpPr/>
          <p:nvPr/>
        </p:nvGrpSpPr>
        <p:grpSpPr>
          <a:xfrm>
            <a:off x="5457810" y="3135317"/>
            <a:ext cx="3914416" cy="2681913"/>
            <a:chOff x="5457810" y="3135317"/>
            <a:chExt cx="3914416" cy="2681913"/>
          </a:xfrm>
        </p:grpSpPr>
        <p:pic>
          <p:nvPicPr>
            <p:cNvPr id="14" name="Picture 13" descr="A close-up of a dog&#10;&#10;Description automatically generated">
              <a:extLst>
                <a:ext uri="{FF2B5EF4-FFF2-40B4-BE49-F238E27FC236}">
                  <a16:creationId xmlns:a16="http://schemas.microsoft.com/office/drawing/2014/main" id="{B92DDC27-E4F3-62E8-18CB-427C52C7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57810" y="3557149"/>
              <a:ext cx="1808065" cy="226008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7CAF345-1C91-E356-90BA-9293D907D4A4}"/>
                    </a:ext>
                  </a:extLst>
                </p:cNvPr>
                <p:cNvSpPr txBox="1"/>
                <p:nvPr/>
              </p:nvSpPr>
              <p:spPr>
                <a:xfrm>
                  <a:off x="6021332" y="3135317"/>
                  <a:ext cx="68101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KR" sz="24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7CAF345-1C91-E356-90BA-9293D907D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1332" y="3135317"/>
                  <a:ext cx="68101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704" t="-10000" b="-2000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90807E-A089-4E9E-893A-2AA937A21823}"/>
                </a:ext>
              </a:extLst>
            </p:cNvPr>
            <p:cNvCxnSpPr>
              <a:cxnSpLocks/>
              <a:stCxn id="10" idx="1"/>
              <a:endCxn id="14" idx="3"/>
            </p:cNvCxnSpPr>
            <p:nvPr/>
          </p:nvCxnSpPr>
          <p:spPr>
            <a:xfrm flipH="1">
              <a:off x="7265875" y="4675380"/>
              <a:ext cx="2106351" cy="118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059906-49FF-0A5B-A503-C6424898E904}"/>
                </a:ext>
              </a:extLst>
            </p:cNvPr>
            <p:cNvSpPr txBox="1"/>
            <p:nvPr/>
          </p:nvSpPr>
          <p:spPr>
            <a:xfrm>
              <a:off x="7414270" y="3938715"/>
              <a:ext cx="18080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/>
                <a:t>Predict</a:t>
              </a:r>
            </a:p>
            <a:p>
              <a:pPr algn="ctr"/>
              <a:r>
                <a:rPr lang="en-KR" dirty="0"/>
                <a:t>(=denoise)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03C748-15E5-6799-32DC-ACC9926E50EB}"/>
              </a:ext>
            </a:extLst>
          </p:cNvPr>
          <p:cNvGrpSpPr/>
          <p:nvPr/>
        </p:nvGrpSpPr>
        <p:grpSpPr>
          <a:xfrm>
            <a:off x="3457350" y="2767768"/>
            <a:ext cx="1808065" cy="2088517"/>
            <a:chOff x="3457350" y="2767768"/>
            <a:chExt cx="1808065" cy="208851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49ED8D-3342-4B45-ABBB-59278DEDD28E}"/>
                    </a:ext>
                  </a:extLst>
                </p:cNvPr>
                <p:cNvSpPr txBox="1"/>
                <p:nvPr/>
              </p:nvSpPr>
              <p:spPr>
                <a:xfrm>
                  <a:off x="3646232" y="4363842"/>
                  <a:ext cx="681019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KR" sz="32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49ED8D-3342-4B45-ABBB-59278DEDD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6232" y="4363842"/>
                  <a:ext cx="681019" cy="4924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AC4DB8-A50D-3E9E-0EA2-B938FE9C90E2}"/>
                </a:ext>
              </a:extLst>
            </p:cNvPr>
            <p:cNvSpPr txBox="1"/>
            <p:nvPr/>
          </p:nvSpPr>
          <p:spPr>
            <a:xfrm>
              <a:off x="3457350" y="2767768"/>
              <a:ext cx="18080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/>
                <a:t>A good denoiser</a:t>
              </a:r>
            </a:p>
            <a:p>
              <a:pPr algn="ctr"/>
              <a:r>
                <a:rPr lang="en-US" dirty="0"/>
                <a:t>at each time</a:t>
              </a:r>
              <a:endParaRPr lang="en-KR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B2D4A27-10BC-D3BD-6B3C-A2D82C4B903D}"/>
                </a:ext>
              </a:extLst>
            </p:cNvPr>
            <p:cNvCxnSpPr>
              <a:cxnSpLocks/>
              <a:stCxn id="19" idx="2"/>
              <a:endCxn id="15" idx="0"/>
            </p:cNvCxnSpPr>
            <p:nvPr/>
          </p:nvCxnSpPr>
          <p:spPr>
            <a:xfrm flipH="1">
              <a:off x="3986742" y="3691098"/>
              <a:ext cx="374641" cy="6727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83AF2CD-A8DC-A3DC-F671-9313F085B969}"/>
              </a:ext>
            </a:extLst>
          </p:cNvPr>
          <p:cNvSpPr txBox="1"/>
          <p:nvPr/>
        </p:nvSpPr>
        <p:spPr>
          <a:xfrm>
            <a:off x="2482822" y="6261085"/>
            <a:ext cx="707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</a:rPr>
              <a:t>X</a:t>
            </a:r>
            <a:r>
              <a:rPr lang="en-KR" dirty="0"/>
              <a:t> operations on image space </a:t>
            </a:r>
            <a:r>
              <a:rPr lang="en-KR" dirty="0">
                <a:sym typeface="Wingdings" pitchFamily="2" charset="2"/>
              </a:rPr>
              <a:t> computationally expensive</a:t>
            </a:r>
            <a:endParaRPr lang="en-KR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B51D8F1-40C4-4AA0-B6DD-FDB67FF8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12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62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“Latent” Diffusion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65389-DA82-3A6B-C41E-2D6DE03C9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Predict noise in latent space</a:t>
            </a: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2901994-EEB7-2F7C-AEA3-6F3855437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349" y="1834242"/>
            <a:ext cx="7237302" cy="1006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BC8189-68CA-9169-5E6B-9C284312E9EF}"/>
                  </a:ext>
                </a:extLst>
              </p:cNvPr>
              <p:cNvSpPr txBox="1"/>
              <p:nvPr/>
            </p:nvSpPr>
            <p:spPr>
              <a:xfrm>
                <a:off x="4292382" y="3221429"/>
                <a:ext cx="7439914" cy="27738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K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BC8189-68CA-9169-5E6B-9C284312E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382" y="3221429"/>
                <a:ext cx="7439914" cy="2773836"/>
              </a:xfrm>
              <a:prstGeom prst="rect">
                <a:avLst/>
              </a:prstGeom>
              <a:blipFill>
                <a:blip r:embed="rId3"/>
                <a:stretch>
                  <a:fillRect t="-14612" b="-547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urry image of a dog&#10;&#10;Description automatically generated">
            <a:extLst>
              <a:ext uri="{FF2B5EF4-FFF2-40B4-BE49-F238E27FC236}">
                <a16:creationId xmlns:a16="http://schemas.microsoft.com/office/drawing/2014/main" id="{6B4BD134-6046-9CD5-F2C9-8790B70E9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226" y="3538730"/>
            <a:ext cx="1752600" cy="2273300"/>
          </a:xfrm>
          <a:prstGeom prst="rect">
            <a:avLst/>
          </a:prstGeom>
        </p:spPr>
      </p:pic>
      <p:pic>
        <p:nvPicPr>
          <p:cNvPr id="9" name="Picture 8" descr="A close-up of a speckled surface&#10;&#10;Description automatically generated">
            <a:extLst>
              <a:ext uri="{FF2B5EF4-FFF2-40B4-BE49-F238E27FC236}">
                <a16:creationId xmlns:a16="http://schemas.microsoft.com/office/drawing/2014/main" id="{E1FF2F56-57C4-05AE-E409-4785A5A28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657" y="3554780"/>
            <a:ext cx="1808065" cy="2289350"/>
          </a:xfrm>
          <a:prstGeom prst="rect">
            <a:avLst/>
          </a:prstGeom>
        </p:spPr>
      </p:pic>
      <p:pic>
        <p:nvPicPr>
          <p:cNvPr id="10" name="Picture 9" descr="A close-up of a dog&#10;&#10;Description automatically generated">
            <a:extLst>
              <a:ext uri="{FF2B5EF4-FFF2-40B4-BE49-F238E27FC236}">
                <a16:creationId xmlns:a16="http://schemas.microsoft.com/office/drawing/2014/main" id="{E373AB03-A64B-E3D4-DFF5-7ED782BD2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810" y="3557149"/>
            <a:ext cx="1808065" cy="2260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4AF6BA-E994-6853-EB6D-384B6CC9F94B}"/>
                  </a:ext>
                </a:extLst>
              </p:cNvPr>
              <p:cNvSpPr txBox="1"/>
              <p:nvPr/>
            </p:nvSpPr>
            <p:spPr>
              <a:xfrm>
                <a:off x="9466857" y="3116898"/>
                <a:ext cx="15581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4AF6BA-E994-6853-EB6D-384B6CC9F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57" y="3116898"/>
                <a:ext cx="1558182" cy="369332"/>
              </a:xfrm>
              <a:prstGeom prst="rect">
                <a:avLst/>
              </a:prstGeom>
              <a:blipFill>
                <a:blip r:embed="rId7"/>
                <a:stretch>
                  <a:fillRect l="-806" t="-3333" r="-4839" b="-4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EE4657-8580-64B5-26B9-B92845BAF096}"/>
                  </a:ext>
                </a:extLst>
              </p:cNvPr>
              <p:cNvSpPr txBox="1"/>
              <p:nvPr/>
            </p:nvSpPr>
            <p:spPr>
              <a:xfrm>
                <a:off x="2456926" y="3116898"/>
                <a:ext cx="2614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EE4657-8580-64B5-26B9-B92845BAF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926" y="3116898"/>
                <a:ext cx="261417" cy="369332"/>
              </a:xfrm>
              <a:prstGeom prst="rect">
                <a:avLst/>
              </a:prstGeom>
              <a:blipFill>
                <a:blip r:embed="rId8"/>
                <a:stretch>
                  <a:fillRect l="-4545"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8BD22B-5A57-8AAC-CAF2-68DF19C31625}"/>
                  </a:ext>
                </a:extLst>
              </p:cNvPr>
              <p:cNvSpPr txBox="1"/>
              <p:nvPr/>
            </p:nvSpPr>
            <p:spPr>
              <a:xfrm>
                <a:off x="6037661" y="3135317"/>
                <a:ext cx="662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8BD22B-5A57-8AAC-CAF2-68DF19C31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661" y="3135317"/>
                <a:ext cx="662104" cy="369332"/>
              </a:xfrm>
              <a:prstGeom prst="rect">
                <a:avLst/>
              </a:prstGeom>
              <a:blipFill>
                <a:blip r:embed="rId9"/>
                <a:stretch>
                  <a:fillRect l="-1887" t="-10000" b="-20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A94790-51B2-5EF5-B354-CBA4FC483C99}"/>
              </a:ext>
            </a:extLst>
          </p:cNvPr>
          <p:cNvCxnSpPr>
            <a:cxnSpLocks/>
            <a:stCxn id="8" idx="1"/>
            <a:endCxn id="10" idx="3"/>
          </p:cNvCxnSpPr>
          <p:nvPr/>
        </p:nvCxnSpPr>
        <p:spPr>
          <a:xfrm flipH="1">
            <a:off x="7265875" y="4675380"/>
            <a:ext cx="2106351" cy="11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2B26C7B-40E7-D7A5-25A0-E33D64F1F450}"/>
              </a:ext>
            </a:extLst>
          </p:cNvPr>
          <p:cNvSpPr txBox="1"/>
          <p:nvPr/>
        </p:nvSpPr>
        <p:spPr>
          <a:xfrm>
            <a:off x="7414270" y="3938715"/>
            <a:ext cx="1808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Predict</a:t>
            </a:r>
          </a:p>
          <a:p>
            <a:pPr algn="ctr"/>
            <a:r>
              <a:rPr lang="en-KR" dirty="0"/>
              <a:t>(=denoise)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CFE833-90F6-56E4-D6D7-4F36B6CB64AC}"/>
                  </a:ext>
                </a:extLst>
              </p:cNvPr>
              <p:cNvSpPr txBox="1"/>
              <p:nvPr/>
            </p:nvSpPr>
            <p:spPr>
              <a:xfrm>
                <a:off x="3646232" y="4363842"/>
                <a:ext cx="68101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KR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CFE833-90F6-56E4-D6D7-4F36B6CB6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232" y="4363842"/>
                <a:ext cx="681019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5CD931F-2682-A415-3ADB-E79960405285}"/>
              </a:ext>
            </a:extLst>
          </p:cNvPr>
          <p:cNvSpPr txBox="1"/>
          <p:nvPr/>
        </p:nvSpPr>
        <p:spPr>
          <a:xfrm>
            <a:off x="3065455" y="2767768"/>
            <a:ext cx="1808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A good denoiser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78D808-6070-E02B-0157-4C9715856B8B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3969488" y="3414099"/>
            <a:ext cx="17254" cy="9497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16D83E-4FFB-5F86-792A-4C7123C49FB9}"/>
              </a:ext>
            </a:extLst>
          </p:cNvPr>
          <p:cNvSpPr txBox="1"/>
          <p:nvPr/>
        </p:nvSpPr>
        <p:spPr>
          <a:xfrm>
            <a:off x="5654789" y="4285181"/>
            <a:ext cx="1339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Latent variable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193449-5EC0-8E51-3A44-5A31B6CF7135}"/>
              </a:ext>
            </a:extLst>
          </p:cNvPr>
          <p:cNvSpPr txBox="1"/>
          <p:nvPr/>
        </p:nvSpPr>
        <p:spPr>
          <a:xfrm>
            <a:off x="9578885" y="4285180"/>
            <a:ext cx="1339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Latent variable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3927700E-61BB-8DA2-7989-799A16221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13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83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Latent Diffusion Models: Full Picture</a:t>
            </a:r>
          </a:p>
        </p:txBody>
      </p:sp>
      <p:pic>
        <p:nvPicPr>
          <p:cNvPr id="6" name="Content Placeholder 5" descr="Diagram of a diagram of a flowchart&#10;&#10;Description automatically generated">
            <a:extLst>
              <a:ext uri="{FF2B5EF4-FFF2-40B4-BE49-F238E27FC236}">
                <a16:creationId xmlns:a16="http://schemas.microsoft.com/office/drawing/2014/main" id="{D32D5871-003F-7879-11D6-33EC06B36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2017713"/>
            <a:ext cx="6858000" cy="34163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5ECC12-6855-933A-AAAE-16C40B62EFFF}"/>
              </a:ext>
            </a:extLst>
          </p:cNvPr>
          <p:cNvSpPr txBox="1"/>
          <p:nvPr/>
        </p:nvSpPr>
        <p:spPr>
          <a:xfrm>
            <a:off x="2585357" y="6013183"/>
            <a:ext cx="702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What’s the main difference from VAE?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3E092-D58D-2068-F669-3978C4DD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14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4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Glaze: Protecting Artists from Style Mimicry by Text-to-Image Models</a:t>
            </a:r>
            <a:r>
              <a:rPr lang="ko-KR" altLang="en-US" dirty="0"/>
              <a:t> </a:t>
            </a:r>
            <a:r>
              <a:rPr lang="en-US" altLang="ko-KR" dirty="0"/>
              <a:t>(Security 23)</a:t>
            </a:r>
            <a:endParaRPr lang="en-KR" dirty="0"/>
          </a:p>
        </p:txBody>
      </p:sp>
      <p:pic>
        <p:nvPicPr>
          <p:cNvPr id="6" name="Content Placeholder 5" descr="A close-up of a text&#10;&#10;Description automatically generated">
            <a:extLst>
              <a:ext uri="{FF2B5EF4-FFF2-40B4-BE49-F238E27FC236}">
                <a16:creationId xmlns:a16="http://schemas.microsoft.com/office/drawing/2014/main" id="{18BC2DC9-BA5A-EE9E-16CB-5468D3746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34" y="1583871"/>
            <a:ext cx="6968332" cy="5274129"/>
          </a:xfr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42B7D-3E1F-FF0D-3CF7-9D81E6C4C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15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43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Real-work Mimicry Incidents</a:t>
            </a:r>
            <a:endParaRPr lang="en-KR" dirty="0"/>
          </a:p>
        </p:txBody>
      </p:sp>
      <p:pic>
        <p:nvPicPr>
          <p:cNvPr id="6" name="Content Placeholder 5" descr="A collage of cartoon characters&#10;&#10;Description automatically generated">
            <a:extLst>
              <a:ext uri="{FF2B5EF4-FFF2-40B4-BE49-F238E27FC236}">
                <a16:creationId xmlns:a16="http://schemas.microsoft.com/office/drawing/2014/main" id="{7C29F68E-D780-9D35-B99A-2EC784195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4950" y="1795463"/>
            <a:ext cx="6642100" cy="38608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672FA-F4C2-0526-4FC1-26D3916F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16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943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Threat Model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1EFAFA-4A33-38EE-EE48-C63D4BED1634}"/>
              </a:ext>
            </a:extLst>
          </p:cNvPr>
          <p:cNvSpPr/>
          <p:nvPr/>
        </p:nvSpPr>
        <p:spPr>
          <a:xfrm>
            <a:off x="555169" y="1910443"/>
            <a:ext cx="1796143" cy="71845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Artist</a:t>
            </a:r>
            <a:endParaRPr lang="en-KR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F28458-8EF8-547A-EA86-5EC768DFE501}"/>
              </a:ext>
            </a:extLst>
          </p:cNvPr>
          <p:cNvSpPr/>
          <p:nvPr/>
        </p:nvSpPr>
        <p:spPr>
          <a:xfrm>
            <a:off x="6555012" y="1910443"/>
            <a:ext cx="1796143" cy="71845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Mimics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83093-ABB9-0026-1FCD-D4599BFC5209}"/>
              </a:ext>
            </a:extLst>
          </p:cNvPr>
          <p:cNvSpPr txBox="1"/>
          <p:nvPr/>
        </p:nvSpPr>
        <p:spPr>
          <a:xfrm>
            <a:off x="555169" y="2890272"/>
            <a:ext cx="53394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Share and promote their artwork online.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Don’t want to allow replicate their art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Access to a public feature extractor</a:t>
            </a:r>
            <a:endParaRPr lang="en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K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5A8D7-E1F8-94E2-8001-233F039B6C52}"/>
              </a:ext>
            </a:extLst>
          </p:cNvPr>
          <p:cNvSpPr txBox="1"/>
          <p:nvPr/>
        </p:nvSpPr>
        <p:spPr>
          <a:xfrm>
            <a:off x="6555012" y="2890272"/>
            <a:ext cx="5339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Copy the victim’s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Access to victim’s art pieces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</a:t>
            </a:r>
            <a:r>
              <a:rPr lang="en-KR" sz="2400" dirty="0"/>
              <a:t>ccess to a text-to-image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KR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A9C5A3-EBF0-1DAB-B65B-821536F0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17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67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Glaze: Overview</a:t>
            </a:r>
          </a:p>
        </p:txBody>
      </p:sp>
      <p:pic>
        <p:nvPicPr>
          <p:cNvPr id="6" name="Picture 5" descr="A diagram of a painting&#10;&#10;Description automatically generated">
            <a:extLst>
              <a:ext uri="{FF2B5EF4-FFF2-40B4-BE49-F238E27FC236}">
                <a16:creationId xmlns:a16="http://schemas.microsoft.com/office/drawing/2014/main" id="{17F0CFC9-997F-4374-748A-960F7DDED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915" y="2069201"/>
            <a:ext cx="4749800" cy="38608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E5038B9-533E-8FDA-C41D-714FBB4B4D3D}"/>
              </a:ext>
            </a:extLst>
          </p:cNvPr>
          <p:cNvGrpSpPr/>
          <p:nvPr/>
        </p:nvGrpSpPr>
        <p:grpSpPr>
          <a:xfrm>
            <a:off x="947057" y="2069201"/>
            <a:ext cx="2922814" cy="1098542"/>
            <a:chOff x="947057" y="2069201"/>
            <a:chExt cx="2922814" cy="10985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7D7F9-71C2-99E8-9FFE-A8D8A1ED3A8C}"/>
                </a:ext>
              </a:extLst>
            </p:cNvPr>
            <p:cNvSpPr txBox="1"/>
            <p:nvPr/>
          </p:nvSpPr>
          <p:spPr>
            <a:xfrm>
              <a:off x="947057" y="2069201"/>
              <a:ext cx="2775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dirty="0">
                  <a:solidFill>
                    <a:srgbClr val="00B050"/>
                  </a:solidFill>
                </a:rPr>
                <a:t>1. </a:t>
              </a:r>
              <a:r>
                <a:rPr lang="en-US" dirty="0">
                  <a:solidFill>
                    <a:srgbClr val="00B050"/>
                  </a:solidFill>
                </a:rPr>
                <a:t>C</a:t>
              </a:r>
              <a:r>
                <a:rPr lang="en-KR" dirty="0">
                  <a:solidFill>
                    <a:srgbClr val="00B050"/>
                  </a:solidFill>
                </a:rPr>
                <a:t>reate </a:t>
              </a:r>
              <a:r>
                <a:rPr lang="en-US" dirty="0">
                  <a:solidFill>
                    <a:srgbClr val="00B050"/>
                  </a:solidFill>
                </a:rPr>
                <a:t>artwork</a:t>
              </a:r>
              <a:endParaRPr lang="en-KR" dirty="0">
                <a:solidFill>
                  <a:srgbClr val="00B05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E5412D6-BAA7-C8C0-8641-C38D357A6912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2334986" y="2438533"/>
              <a:ext cx="1534885" cy="7292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B96624-9BD1-24B5-64AA-C83BD0B9F560}"/>
              </a:ext>
            </a:extLst>
          </p:cNvPr>
          <p:cNvGrpSpPr/>
          <p:nvPr/>
        </p:nvGrpSpPr>
        <p:grpSpPr>
          <a:xfrm>
            <a:off x="8472715" y="2253867"/>
            <a:ext cx="3487054" cy="913876"/>
            <a:chOff x="8472715" y="2253867"/>
            <a:chExt cx="3487054" cy="9138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694C6D-78BF-636C-002A-0163A1127784}"/>
                </a:ext>
              </a:extLst>
            </p:cNvPr>
            <p:cNvSpPr txBox="1"/>
            <p:nvPr/>
          </p:nvSpPr>
          <p:spPr>
            <a:xfrm>
              <a:off x="8864599" y="2253867"/>
              <a:ext cx="30951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dirty="0">
                  <a:solidFill>
                    <a:srgbClr val="00B050"/>
                  </a:solidFill>
                </a:rPr>
                <a:t>2. </a:t>
              </a:r>
              <a:r>
                <a:rPr lang="en-US" dirty="0">
                  <a:solidFill>
                    <a:srgbClr val="00B050"/>
                  </a:solidFill>
                </a:rPr>
                <a:t>Add imperceptible perturbations</a:t>
              </a:r>
              <a:endParaRPr lang="en-KR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711951C-2D54-E9E6-C0BB-94833262BFE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8472715" y="2900198"/>
              <a:ext cx="1939469" cy="26754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E187D55-BFE6-80EA-21BE-97EFD34DFAFA}"/>
              </a:ext>
            </a:extLst>
          </p:cNvPr>
          <p:cNvGrpSpPr/>
          <p:nvPr/>
        </p:nvGrpSpPr>
        <p:grpSpPr>
          <a:xfrm>
            <a:off x="7658100" y="3731195"/>
            <a:ext cx="3590473" cy="369332"/>
            <a:chOff x="7658100" y="3731195"/>
            <a:chExt cx="3590473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C10897-96BF-262C-317A-A8D246EA75AB}"/>
                </a:ext>
              </a:extLst>
            </p:cNvPr>
            <p:cNvSpPr txBox="1"/>
            <p:nvPr/>
          </p:nvSpPr>
          <p:spPr>
            <a:xfrm>
              <a:off x="8864599" y="3731195"/>
              <a:ext cx="2383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dirty="0">
                  <a:solidFill>
                    <a:srgbClr val="00B050"/>
                  </a:solidFill>
                </a:rPr>
                <a:t>3. Release artwork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D34D7C6-5340-DB44-6F33-46F70B164E19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7658100" y="3915861"/>
              <a:ext cx="1206499" cy="82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8FED842-FA87-0D66-80C5-40C0FA680A8F}"/>
              </a:ext>
            </a:extLst>
          </p:cNvPr>
          <p:cNvGrpSpPr/>
          <p:nvPr/>
        </p:nvGrpSpPr>
        <p:grpSpPr>
          <a:xfrm>
            <a:off x="636810" y="4071514"/>
            <a:ext cx="4049486" cy="646331"/>
            <a:chOff x="636810" y="4071514"/>
            <a:chExt cx="4049486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B09D7E-41EA-CDC9-F34D-46350C4025D6}"/>
                </a:ext>
              </a:extLst>
            </p:cNvPr>
            <p:cNvSpPr txBox="1"/>
            <p:nvPr/>
          </p:nvSpPr>
          <p:spPr>
            <a:xfrm>
              <a:off x="636810" y="4071514"/>
              <a:ext cx="26615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dirty="0">
                  <a:solidFill>
                    <a:srgbClr val="C00000"/>
                  </a:solidFill>
                </a:rPr>
                <a:t>4. Collect artwork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f</a:t>
              </a:r>
              <a:r>
                <a:rPr lang="en-KR" dirty="0">
                  <a:solidFill>
                    <a:srgbClr val="C00000"/>
                  </a:solidFill>
                </a:rPr>
                <a:t>or copying the style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E4E685A-3ADC-CFCE-EA19-90618FCED312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3298367" y="4100527"/>
              <a:ext cx="1387929" cy="2941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A30303B-887E-E8D2-5230-2DE5328BB255}"/>
              </a:ext>
            </a:extLst>
          </p:cNvPr>
          <p:cNvGrpSpPr/>
          <p:nvPr/>
        </p:nvGrpSpPr>
        <p:grpSpPr>
          <a:xfrm>
            <a:off x="4122058" y="5290457"/>
            <a:ext cx="4350657" cy="1470541"/>
            <a:chOff x="4122058" y="5290457"/>
            <a:chExt cx="4350657" cy="147054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887A2E-F1B6-B038-4DE8-6ED3326CF982}"/>
                </a:ext>
              </a:extLst>
            </p:cNvPr>
            <p:cNvSpPr txBox="1"/>
            <p:nvPr/>
          </p:nvSpPr>
          <p:spPr>
            <a:xfrm>
              <a:off x="4122058" y="6114667"/>
              <a:ext cx="4350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dirty="0">
                  <a:solidFill>
                    <a:srgbClr val="C00000"/>
                  </a:solidFill>
                </a:rPr>
                <a:t>5. </a:t>
              </a:r>
              <a:r>
                <a:rPr lang="en-US" dirty="0">
                  <a:solidFill>
                    <a:srgbClr val="C00000"/>
                  </a:solidFill>
                </a:rPr>
                <a:t>fine-tune a public text-to-image model to learn the target style</a:t>
              </a:r>
              <a:endParaRPr lang="en-KR" dirty="0">
                <a:solidFill>
                  <a:srgbClr val="C0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919A6A-0C04-63A5-4A43-64274AECD116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6297386" y="5290457"/>
              <a:ext cx="1" cy="8242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D2B76B-4FA6-5797-2DBE-794B3561A456}"/>
              </a:ext>
            </a:extLst>
          </p:cNvPr>
          <p:cNvGrpSpPr/>
          <p:nvPr/>
        </p:nvGrpSpPr>
        <p:grpSpPr>
          <a:xfrm>
            <a:off x="8472715" y="5110949"/>
            <a:ext cx="3487054" cy="696833"/>
            <a:chOff x="8472715" y="5110949"/>
            <a:chExt cx="3487054" cy="69683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8C692E-BC81-7ABC-39C6-8B1F8AE60A50}"/>
                </a:ext>
              </a:extLst>
            </p:cNvPr>
            <p:cNvSpPr txBox="1"/>
            <p:nvPr/>
          </p:nvSpPr>
          <p:spPr>
            <a:xfrm>
              <a:off x="8864599" y="5161451"/>
              <a:ext cx="30951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dirty="0">
                  <a:solidFill>
                    <a:srgbClr val="C00000"/>
                  </a:solidFill>
                </a:rPr>
                <a:t>6. </a:t>
              </a:r>
              <a:r>
                <a:rPr lang="en-US" dirty="0">
                  <a:solidFill>
                    <a:srgbClr val="C00000"/>
                  </a:solidFill>
                </a:rPr>
                <a:t>Fails to mimic the target style.</a:t>
              </a:r>
              <a:endParaRPr lang="en-KR" dirty="0">
                <a:solidFill>
                  <a:srgbClr val="C0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410BD4B-E73A-7B61-83A9-DE1D86186E58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 flipV="1">
              <a:off x="8472715" y="5110949"/>
              <a:ext cx="391884" cy="3736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783B244-45E7-9D59-09EE-BDBFAFDCA20F}"/>
              </a:ext>
            </a:extLst>
          </p:cNvPr>
          <p:cNvSpPr txBox="1"/>
          <p:nvPr/>
        </p:nvSpPr>
        <p:spPr>
          <a:xfrm>
            <a:off x="6995886" y="235587"/>
            <a:ext cx="3722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000" b="1" dirty="0"/>
              <a:t>Can you guess the implmentation of Glaze?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040EF-D4CC-9DCD-700C-781DFC02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18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40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Glaze: </a:t>
            </a:r>
            <a:r>
              <a:rPr lang="en-US" dirty="0"/>
              <a:t>Requirements</a:t>
            </a:r>
            <a:endParaRPr lang="en-KR" dirty="0"/>
          </a:p>
        </p:txBody>
      </p:sp>
      <p:pic>
        <p:nvPicPr>
          <p:cNvPr id="5" name="Content Placeholder 5" descr="Diagram of a diagram of a flowchart&#10;&#10;Description automatically generated">
            <a:extLst>
              <a:ext uri="{FF2B5EF4-FFF2-40B4-BE49-F238E27FC236}">
                <a16:creationId xmlns:a16="http://schemas.microsoft.com/office/drawing/2014/main" id="{DC670450-B83D-A866-81A0-2D0B24184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812" y="2275262"/>
            <a:ext cx="6858000" cy="3416300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D76EB1D-19E0-74FF-CEDA-C6D1B14BD5EA}"/>
              </a:ext>
            </a:extLst>
          </p:cNvPr>
          <p:cNvGrpSpPr/>
          <p:nvPr/>
        </p:nvGrpSpPr>
        <p:grpSpPr>
          <a:xfrm>
            <a:off x="745176" y="1604584"/>
            <a:ext cx="1843645" cy="1040645"/>
            <a:chOff x="745176" y="1604584"/>
            <a:chExt cx="1843645" cy="10406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00F9A2-E425-B906-B251-FC4F1FF7EA54}"/>
                </a:ext>
              </a:extLst>
            </p:cNvPr>
            <p:cNvSpPr txBox="1"/>
            <p:nvPr/>
          </p:nvSpPr>
          <p:spPr>
            <a:xfrm>
              <a:off x="745176" y="1604584"/>
              <a:ext cx="1843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2400" dirty="0"/>
                <a:t>1. </a:t>
              </a:r>
              <a:r>
                <a:rPr lang="en-US" sz="2400" dirty="0"/>
                <a:t>Encoder</a:t>
              </a:r>
              <a:endParaRPr lang="en-KR" sz="2400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EAD6294-2867-7AB7-E6B6-159AFE25063B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1411925" y="2066249"/>
              <a:ext cx="255074" cy="5789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139EAA3-2542-D56C-1B1E-8DA4AC2E43D8}"/>
              </a:ext>
            </a:extLst>
          </p:cNvPr>
          <p:cNvSpPr/>
          <p:nvPr/>
        </p:nvSpPr>
        <p:spPr>
          <a:xfrm>
            <a:off x="398812" y="3429000"/>
            <a:ext cx="7011391" cy="24374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D3502E-841A-AFC5-D556-D505BFC73796}"/>
              </a:ext>
            </a:extLst>
          </p:cNvPr>
          <p:cNvSpPr/>
          <p:nvPr/>
        </p:nvSpPr>
        <p:spPr>
          <a:xfrm>
            <a:off x="1565316" y="2444496"/>
            <a:ext cx="5691495" cy="9785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B804C-2160-2BDB-AF4F-92CC44D91390}"/>
              </a:ext>
            </a:extLst>
          </p:cNvPr>
          <p:cNvSpPr txBox="1"/>
          <p:nvPr/>
        </p:nvSpPr>
        <p:spPr>
          <a:xfrm>
            <a:off x="8128576" y="384451"/>
            <a:ext cx="258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dirty="0"/>
              <a:t>2. </a:t>
            </a:r>
            <a:r>
              <a:rPr lang="en-US" sz="2400" dirty="0"/>
              <a:t>T</a:t>
            </a:r>
            <a:r>
              <a:rPr lang="en-KR" sz="2400" dirty="0"/>
              <a:t>arget style</a:t>
            </a:r>
          </a:p>
        </p:txBody>
      </p:sp>
      <p:pic>
        <p:nvPicPr>
          <p:cNvPr id="1026" name="Picture 2" descr="YourStory.com">
            <a:extLst>
              <a:ext uri="{FF2B5EF4-FFF2-40B4-BE49-F238E27FC236}">
                <a16:creationId xmlns:a16="http://schemas.microsoft.com/office/drawing/2014/main" id="{47271AF2-AABD-B337-7ADE-2E53C51B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645" y="1014229"/>
            <a:ext cx="3026232" cy="151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63E3C0C-203A-4AAB-2F6F-61DA4BA61F47}"/>
              </a:ext>
            </a:extLst>
          </p:cNvPr>
          <p:cNvGrpSpPr/>
          <p:nvPr/>
        </p:nvGrpSpPr>
        <p:grpSpPr>
          <a:xfrm>
            <a:off x="8128576" y="3174516"/>
            <a:ext cx="3151416" cy="3523813"/>
            <a:chOff x="8128576" y="3174516"/>
            <a:chExt cx="3151416" cy="352381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D9852A-4882-6952-B48D-07384722BB7B}"/>
                </a:ext>
              </a:extLst>
            </p:cNvPr>
            <p:cNvSpPr txBox="1"/>
            <p:nvPr/>
          </p:nvSpPr>
          <p:spPr>
            <a:xfrm>
              <a:off x="8128576" y="3174516"/>
              <a:ext cx="3151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2400" dirty="0"/>
                <a:t>3. </a:t>
              </a:r>
              <a:r>
                <a:rPr lang="en-US" sz="2400" dirty="0"/>
                <a:t>Style-transfer</a:t>
              </a:r>
              <a:endParaRPr lang="en-KR" sz="2400" dirty="0"/>
            </a:p>
          </p:txBody>
        </p:sp>
        <p:pic>
          <p:nvPicPr>
            <p:cNvPr id="21" name="Picture 20" descr="A collage of pictures of a person&#10;&#10;Description automatically generated">
              <a:extLst>
                <a:ext uri="{FF2B5EF4-FFF2-40B4-BE49-F238E27FC236}">
                  <a16:creationId xmlns:a16="http://schemas.microsoft.com/office/drawing/2014/main" id="{339FFE11-0CFE-B298-FFFD-44EF2D8A7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7116" y="3700756"/>
              <a:ext cx="2214336" cy="2997573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40932-E314-8280-6A15-20A7971C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19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7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8B7D7-982A-FF1F-D815-C0353A349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Powerful Generative AI/ML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8E835-6E39-E035-10E8-D52DDEEDF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Super-resolution</a:t>
            </a:r>
          </a:p>
        </p:txBody>
      </p:sp>
      <p:pic>
        <p:nvPicPr>
          <p:cNvPr id="6" name="Picture 5" descr="A collage of an old car&#10;&#10;Description automatically generated">
            <a:extLst>
              <a:ext uri="{FF2B5EF4-FFF2-40B4-BE49-F238E27FC236}">
                <a16:creationId xmlns:a16="http://schemas.microsoft.com/office/drawing/2014/main" id="{27976658-7153-CF4C-0019-7637F1F23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2344153"/>
            <a:ext cx="6362700" cy="3238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3EA540-D5EC-FA55-27E3-4E929AF4F365}"/>
              </a:ext>
            </a:extLst>
          </p:cNvPr>
          <p:cNvSpPr txBox="1"/>
          <p:nvPr/>
        </p:nvSpPr>
        <p:spPr>
          <a:xfrm>
            <a:off x="2239055" y="6544342"/>
            <a:ext cx="77138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400" dirty="0">
                <a:solidFill>
                  <a:schemeClr val="bg2"/>
                </a:solidFill>
              </a:rPr>
              <a:t>Image Credit: https://arxiv.org/pdf/2112.10752.pdf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48F07E-70A9-B11E-C1BE-EE76262F5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287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Glaze: Find Small Perturbations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AA4869-D8A9-0E1F-8410-C9C3A0C1AB22}"/>
                  </a:ext>
                </a:extLst>
              </p:cNvPr>
              <p:cNvSpPr txBox="1"/>
              <p:nvPr/>
            </p:nvSpPr>
            <p:spPr>
              <a:xfrm>
                <a:off x="2865404" y="3143553"/>
                <a:ext cx="6461192" cy="1133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lim>
                          </m:limLow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.          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(ℇ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subj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AA4869-D8A9-0E1F-8410-C9C3A0C1A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404" y="3143553"/>
                <a:ext cx="6461192" cy="1133452"/>
              </a:xfrm>
              <a:prstGeom prst="rect">
                <a:avLst/>
              </a:prstGeom>
              <a:blipFill>
                <a:blip r:embed="rId3"/>
                <a:stretch>
                  <a:fillRect l="-1373" t="-2222" r="-1373" b="-1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Diagram of a diagram of a flowchart&#10;&#10;Description automatically generated">
            <a:extLst>
              <a:ext uri="{FF2B5EF4-FFF2-40B4-BE49-F238E27FC236}">
                <a16:creationId xmlns:a16="http://schemas.microsoft.com/office/drawing/2014/main" id="{AEF03E44-0780-FA45-7566-5D0B18388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78434" b="66229"/>
          <a:stretch/>
        </p:blipFill>
        <p:spPr>
          <a:xfrm>
            <a:off x="3664526" y="1377191"/>
            <a:ext cx="1478974" cy="1153738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C91F4E-5A38-B996-2862-11F6C1E69B18}"/>
              </a:ext>
            </a:extLst>
          </p:cNvPr>
          <p:cNvCxnSpPr>
            <a:cxnSpLocks/>
          </p:cNvCxnSpPr>
          <p:nvPr/>
        </p:nvCxnSpPr>
        <p:spPr>
          <a:xfrm>
            <a:off x="4588329" y="2204357"/>
            <a:ext cx="1045028" cy="939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37A784D-D986-857E-B932-1BD02EC9F44A}"/>
              </a:ext>
            </a:extLst>
          </p:cNvPr>
          <p:cNvGrpSpPr/>
          <p:nvPr/>
        </p:nvGrpSpPr>
        <p:grpSpPr>
          <a:xfrm>
            <a:off x="5895853" y="1058779"/>
            <a:ext cx="1322614" cy="2243746"/>
            <a:chOff x="5895853" y="1058779"/>
            <a:chExt cx="1322614" cy="2243746"/>
          </a:xfrm>
        </p:grpSpPr>
        <p:pic>
          <p:nvPicPr>
            <p:cNvPr id="14" name="Picture 13" descr="A diagram of a painting&#10;&#10;Description automatically generated">
              <a:extLst>
                <a:ext uri="{FF2B5EF4-FFF2-40B4-BE49-F238E27FC236}">
                  <a16:creationId xmlns:a16="http://schemas.microsoft.com/office/drawing/2014/main" id="{A3FA9ECB-4D7B-8B99-2D5C-D460603E2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63" t="9789" r="70092" b="53388"/>
            <a:stretch/>
          </p:blipFill>
          <p:spPr>
            <a:xfrm>
              <a:off x="5895853" y="1058779"/>
              <a:ext cx="1322614" cy="1421666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3B7BE5C-82DE-38C0-9C85-EF259B1AB35E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6096000" y="2480445"/>
              <a:ext cx="461160" cy="822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D68C25-CE69-7750-8DA5-44A4B4FF51C6}"/>
              </a:ext>
            </a:extLst>
          </p:cNvPr>
          <p:cNvGrpSpPr/>
          <p:nvPr/>
        </p:nvGrpSpPr>
        <p:grpSpPr>
          <a:xfrm>
            <a:off x="7497291" y="1049710"/>
            <a:ext cx="1336104" cy="2167315"/>
            <a:chOff x="7497291" y="1049710"/>
            <a:chExt cx="1336104" cy="2167315"/>
          </a:xfrm>
        </p:grpSpPr>
        <p:pic>
          <p:nvPicPr>
            <p:cNvPr id="10" name="Picture 9" descr="A collage of pictures of a person&#10;&#10;Description automatically generated">
              <a:extLst>
                <a:ext uri="{FF2B5EF4-FFF2-40B4-BE49-F238E27FC236}">
                  <a16:creationId xmlns:a16="http://schemas.microsoft.com/office/drawing/2014/main" id="{3DFB2005-E94C-1F9C-3495-209F07FE1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7291" y="1049710"/>
              <a:ext cx="1336104" cy="18087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95576-2386-5706-3AAB-940D9EFB1577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7824207" y="2858410"/>
              <a:ext cx="341136" cy="3586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0F4FF4-8CF0-CFEF-1B7E-E17DCAA593A7}"/>
              </a:ext>
            </a:extLst>
          </p:cNvPr>
          <p:cNvGrpSpPr/>
          <p:nvPr/>
        </p:nvGrpSpPr>
        <p:grpSpPr>
          <a:xfrm>
            <a:off x="8658544" y="1343922"/>
            <a:ext cx="2937856" cy="1873103"/>
            <a:chOff x="8658544" y="1343922"/>
            <a:chExt cx="2937856" cy="1873103"/>
          </a:xfrm>
        </p:grpSpPr>
        <p:pic>
          <p:nvPicPr>
            <p:cNvPr id="21" name="Picture 2" descr="YourStory.com">
              <a:extLst>
                <a:ext uri="{FF2B5EF4-FFF2-40B4-BE49-F238E27FC236}">
                  <a16:creationId xmlns:a16="http://schemas.microsoft.com/office/drawing/2014/main" id="{5B0C2341-E461-BDF9-F5EC-72652AF2CB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6596" y="1343922"/>
              <a:ext cx="2269804" cy="1133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7B25282-A962-5500-B16F-3B2DD438EAC7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>
              <a:off x="8658544" y="2477374"/>
              <a:ext cx="1802954" cy="739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20A95C7-4FD0-639A-F132-5C26D6E964C4}"/>
                  </a:ext>
                </a:extLst>
              </p:cNvPr>
              <p:cNvSpPr txBox="1"/>
              <p:nvPr/>
            </p:nvSpPr>
            <p:spPr>
              <a:xfrm>
                <a:off x="2865404" y="4718194"/>
                <a:ext cx="14626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R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20A95C7-4FD0-639A-F132-5C26D6E96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404" y="4718194"/>
                <a:ext cx="1462667" cy="523220"/>
              </a:xfrm>
              <a:prstGeom prst="rect">
                <a:avLst/>
              </a:prstGeom>
              <a:blipFill>
                <a:blip r:embed="rId8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0D5E4DA-6A65-8501-C7A0-4119A7B8EF1C}"/>
              </a:ext>
            </a:extLst>
          </p:cNvPr>
          <p:cNvSpPr txBox="1"/>
          <p:nvPr/>
        </p:nvSpPr>
        <p:spPr>
          <a:xfrm>
            <a:off x="1648128" y="5269394"/>
            <a:ext cx="40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KR" dirty="0"/>
              <a:t>y work with a “Van Gogh” style</a:t>
            </a:r>
          </a:p>
        </p:txBody>
      </p:sp>
      <p:pic>
        <p:nvPicPr>
          <p:cNvPr id="40" name="Content Placeholder 5" descr="Diagram of a diagram of a flowchart&#10;&#10;Description automatically generated">
            <a:extLst>
              <a:ext uri="{FF2B5EF4-FFF2-40B4-BE49-F238E27FC236}">
                <a16:creationId xmlns:a16="http://schemas.microsoft.com/office/drawing/2014/main" id="{4E820B1A-86CC-7646-C9FC-2FEB15054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77" t="6474" r="84117" b="71436"/>
          <a:stretch/>
        </p:blipFill>
        <p:spPr>
          <a:xfrm>
            <a:off x="6268450" y="4722638"/>
            <a:ext cx="950017" cy="1832176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3B6136E-4188-5100-5184-3AACE82DD5EC}"/>
              </a:ext>
            </a:extLst>
          </p:cNvPr>
          <p:cNvGrpSpPr/>
          <p:nvPr/>
        </p:nvGrpSpPr>
        <p:grpSpPr>
          <a:xfrm>
            <a:off x="1580339" y="5751020"/>
            <a:ext cx="4032795" cy="839149"/>
            <a:chOff x="1580339" y="5751020"/>
            <a:chExt cx="4032795" cy="8391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98F6038-9FA9-9229-1007-BAED2C73A847}"/>
                    </a:ext>
                  </a:extLst>
                </p:cNvPr>
                <p:cNvSpPr txBox="1"/>
                <p:nvPr/>
              </p:nvSpPr>
              <p:spPr>
                <a:xfrm>
                  <a:off x="2734044" y="5751020"/>
                  <a:ext cx="172538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KR" sz="28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98F6038-9FA9-9229-1007-BAED2C73A8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4044" y="5751020"/>
                  <a:ext cx="1725386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75128E6-0716-81D0-C462-E0BFED2C1869}"/>
                </a:ext>
              </a:extLst>
            </p:cNvPr>
            <p:cNvSpPr txBox="1"/>
            <p:nvPr/>
          </p:nvSpPr>
          <p:spPr>
            <a:xfrm>
              <a:off x="1580339" y="6220837"/>
              <a:ext cx="4032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 Cloaked image</a:t>
              </a:r>
              <a:endParaRPr lang="en-KR" dirty="0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F05100-2CFD-7C2D-729B-F7DD84F25DCD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4328071" y="4979804"/>
            <a:ext cx="4330473" cy="455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5A6DEC-4852-5A58-F13B-13B190C42B48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4459430" y="5513577"/>
            <a:ext cx="4199114" cy="4990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B6FBEFF-6718-247D-FB18-3CB3CCA0663C}"/>
                  </a:ext>
                </a:extLst>
              </p:cNvPr>
              <p:cNvSpPr txBox="1"/>
              <p:nvPr/>
            </p:nvSpPr>
            <p:spPr>
              <a:xfrm>
                <a:off x="8590755" y="5146796"/>
                <a:ext cx="6553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KR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B6FBEFF-6718-247D-FB18-3CB3CCA06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755" y="5146796"/>
                <a:ext cx="65531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2AA84-A154-4D11-DDAD-FCE1CF300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20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5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Results</a:t>
            </a:r>
          </a:p>
        </p:txBody>
      </p:sp>
      <p:pic>
        <p:nvPicPr>
          <p:cNvPr id="6" name="Picture 5" descr="A collage of different pictures&#10;&#10;Description automatically generated">
            <a:extLst>
              <a:ext uri="{FF2B5EF4-FFF2-40B4-BE49-F238E27FC236}">
                <a16:creationId xmlns:a16="http://schemas.microsoft.com/office/drawing/2014/main" id="{026A3165-5918-D581-8256-C2EDC2BB9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30" y="1362421"/>
            <a:ext cx="10349139" cy="47281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7AC96-34E1-FB52-B202-E0282235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21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97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Let’s Bypass Glaze: Add Guassian Noise</a:t>
            </a:r>
          </a:p>
        </p:txBody>
      </p:sp>
      <p:pic>
        <p:nvPicPr>
          <p:cNvPr id="6" name="Picture 5" descr="A collage of images of people&#10;&#10;Description automatically generated">
            <a:extLst>
              <a:ext uri="{FF2B5EF4-FFF2-40B4-BE49-F238E27FC236}">
                <a16:creationId xmlns:a16="http://schemas.microsoft.com/office/drawing/2014/main" id="{D65F7CC3-F1C2-9B31-B702-30342A698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1671020"/>
            <a:ext cx="6883400" cy="378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61B56C-60D1-187B-9723-A7DA9A5107AA}"/>
              </a:ext>
            </a:extLst>
          </p:cNvPr>
          <p:cNvSpPr txBox="1"/>
          <p:nvPr/>
        </p:nvSpPr>
        <p:spPr>
          <a:xfrm>
            <a:off x="4931229" y="5969752"/>
            <a:ext cx="3347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b="1" dirty="0"/>
              <a:t>Glaze still works!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1DDDF-0DE8-9B93-5810-E72DF156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22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1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Anti-</a:t>
            </a:r>
            <a:r>
              <a:rPr lang="en-US" dirty="0" err="1"/>
              <a:t>DreamBooth</a:t>
            </a:r>
            <a:r>
              <a:rPr lang="en-US" dirty="0"/>
              <a:t>: Protecting users from personalized text-to-image synthesis</a:t>
            </a:r>
            <a:r>
              <a:rPr lang="ko-KR" altLang="en-US" dirty="0"/>
              <a:t> </a:t>
            </a:r>
            <a:r>
              <a:rPr lang="en-US" altLang="ko-KR" dirty="0"/>
              <a:t>(ICCV23)</a:t>
            </a:r>
            <a:endParaRPr lang="en-KR" dirty="0"/>
          </a:p>
        </p:txBody>
      </p:sp>
      <p:pic>
        <p:nvPicPr>
          <p:cNvPr id="6" name="Picture 5" descr="A screenshot of a web page&#10;&#10;Description automatically generated">
            <a:extLst>
              <a:ext uri="{FF2B5EF4-FFF2-40B4-BE49-F238E27FC236}">
                <a16:creationId xmlns:a16="http://schemas.microsoft.com/office/drawing/2014/main" id="{B7C3C7C1-3BCE-19DA-E81F-FA206C7E8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74" y="1782587"/>
            <a:ext cx="8641052" cy="50754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A63AA-5878-D7B8-0AC3-B60FFBF16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23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64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Motivation: Deepfake (≅DreamBooth)</a:t>
            </a:r>
          </a:p>
        </p:txBody>
      </p:sp>
      <p:pic>
        <p:nvPicPr>
          <p:cNvPr id="6" name="Picture 5" descr="A collage of a person's face&#10;&#10;Description automatically generated">
            <a:extLst>
              <a:ext uri="{FF2B5EF4-FFF2-40B4-BE49-F238E27FC236}">
                <a16:creationId xmlns:a16="http://schemas.microsoft.com/office/drawing/2014/main" id="{15DFA75B-6096-B412-9B08-565686048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93" y="2395765"/>
            <a:ext cx="2882900" cy="276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3C5C48-671F-CF63-9DC3-DC691F0F988C}"/>
              </a:ext>
            </a:extLst>
          </p:cNvPr>
          <p:cNvSpPr txBox="1"/>
          <p:nvPr/>
        </p:nvSpPr>
        <p:spPr>
          <a:xfrm>
            <a:off x="1458686" y="2026433"/>
            <a:ext cx="303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Original Images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7E81CB-E14D-E33D-CBFF-274FA6ED0330}"/>
              </a:ext>
            </a:extLst>
          </p:cNvPr>
          <p:cNvGrpSpPr/>
          <p:nvPr/>
        </p:nvGrpSpPr>
        <p:grpSpPr>
          <a:xfrm>
            <a:off x="7183664" y="2026433"/>
            <a:ext cx="4229100" cy="3898481"/>
            <a:chOff x="7183664" y="2026433"/>
            <a:chExt cx="4229100" cy="3898481"/>
          </a:xfrm>
        </p:grpSpPr>
        <p:pic>
          <p:nvPicPr>
            <p:cNvPr id="8" name="Picture 7" descr="A collage of a person with glasses&#10;&#10;Description automatically generated">
              <a:extLst>
                <a:ext uri="{FF2B5EF4-FFF2-40B4-BE49-F238E27FC236}">
                  <a16:creationId xmlns:a16="http://schemas.microsoft.com/office/drawing/2014/main" id="{0C710FDA-C926-B611-5277-A0E04BB22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3664" y="2395765"/>
              <a:ext cx="4229100" cy="2882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A90565-AE4B-D393-5EC2-D1D619B4EC16}"/>
                </a:ext>
              </a:extLst>
            </p:cNvPr>
            <p:cNvSpPr txBox="1"/>
            <p:nvPr/>
          </p:nvSpPr>
          <p:spPr>
            <a:xfrm>
              <a:off x="7779657" y="2026433"/>
              <a:ext cx="3037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b="1" dirty="0"/>
                <a:t>Fake Images</a:t>
              </a:r>
            </a:p>
          </p:txBody>
        </p:sp>
        <p:pic>
          <p:nvPicPr>
            <p:cNvPr id="12" name="Picture 11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9C78DFC2-D450-1B04-FBEE-54309002B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0949" y="5197020"/>
              <a:ext cx="3736522" cy="727894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8B050-D2DF-491F-680F-F1D68BB4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24</a:t>
            </a:fld>
            <a:r>
              <a:rPr lang="en-US"/>
              <a:t>/31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57949A-8CA0-CFBC-BCEF-52CD4F60DDBB}"/>
              </a:ext>
            </a:extLst>
          </p:cNvPr>
          <p:cNvGrpSpPr/>
          <p:nvPr/>
        </p:nvGrpSpPr>
        <p:grpSpPr>
          <a:xfrm>
            <a:off x="4708072" y="3345934"/>
            <a:ext cx="2171700" cy="427780"/>
            <a:chOff x="4708072" y="3345934"/>
            <a:chExt cx="2171700" cy="42778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8C4B02A-1583-9838-1B82-D3B607D39DFD}"/>
                </a:ext>
              </a:extLst>
            </p:cNvPr>
            <p:cNvCxnSpPr/>
            <p:nvPr/>
          </p:nvCxnSpPr>
          <p:spPr>
            <a:xfrm>
              <a:off x="4934857" y="3773714"/>
              <a:ext cx="177074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3E57F5-B916-15B7-51A2-84326BD42838}"/>
                </a:ext>
              </a:extLst>
            </p:cNvPr>
            <p:cNvSpPr txBox="1"/>
            <p:nvPr/>
          </p:nvSpPr>
          <p:spPr>
            <a:xfrm>
              <a:off x="4708072" y="3345934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b="1" dirty="0"/>
                <a:t>DreamBooth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7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Goal: Anti-DreamBooth </a:t>
            </a:r>
          </a:p>
        </p:txBody>
      </p:sp>
      <p:pic>
        <p:nvPicPr>
          <p:cNvPr id="6" name="Picture 5" descr="A collage of different images of a person and a tower&#10;&#10;Description automatically generated">
            <a:extLst>
              <a:ext uri="{FF2B5EF4-FFF2-40B4-BE49-F238E27FC236}">
                <a16:creationId xmlns:a16="http://schemas.microsoft.com/office/drawing/2014/main" id="{6614BB4C-695B-0EB3-D0C7-7A4612EFB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0" y="2633319"/>
            <a:ext cx="4049486" cy="2699657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404777A-DCD7-3173-D3CA-57820E8F5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914" y="5332976"/>
            <a:ext cx="3736522" cy="727894"/>
          </a:xfrm>
          <a:prstGeom prst="rect">
            <a:avLst/>
          </a:prstGeom>
        </p:spPr>
      </p:pic>
      <p:pic>
        <p:nvPicPr>
          <p:cNvPr id="8" name="Picture 7" descr="A collage of a person's face&#10;&#10;Description automatically generated">
            <a:extLst>
              <a:ext uri="{FF2B5EF4-FFF2-40B4-BE49-F238E27FC236}">
                <a16:creationId xmlns:a16="http://schemas.microsoft.com/office/drawing/2014/main" id="{4534A69C-8A81-5ED5-554B-95A0BB0E3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793" y="2395765"/>
            <a:ext cx="2882900" cy="276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A1691A-51D7-E36B-A13E-6DC43E483EE6}"/>
              </a:ext>
            </a:extLst>
          </p:cNvPr>
          <p:cNvSpPr txBox="1"/>
          <p:nvPr/>
        </p:nvSpPr>
        <p:spPr>
          <a:xfrm>
            <a:off x="1458686" y="2026433"/>
            <a:ext cx="303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Original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6E159-8806-6D76-1647-2EC13E199326}"/>
              </a:ext>
            </a:extLst>
          </p:cNvPr>
          <p:cNvSpPr txBox="1"/>
          <p:nvPr/>
        </p:nvSpPr>
        <p:spPr>
          <a:xfrm>
            <a:off x="7387769" y="2026433"/>
            <a:ext cx="303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Fake-failed Images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D2071-D7D2-FB77-BF1B-B46E13968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25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89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DreamBooth (CVPR23)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336579-3EE6-56A5-ADC3-255BFDEA9D8D}"/>
                  </a:ext>
                </a:extLst>
              </p:cNvPr>
              <p:cNvSpPr txBox="1"/>
              <p:nvPr/>
            </p:nvSpPr>
            <p:spPr>
              <a:xfrm>
                <a:off x="1327996" y="1511673"/>
                <a:ext cx="9095182" cy="556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K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𝐷𝐵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KR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KR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336579-3EE6-56A5-ADC3-255BFDEA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996" y="1511673"/>
                <a:ext cx="9095182" cy="556114"/>
              </a:xfrm>
              <a:prstGeom prst="rect">
                <a:avLst/>
              </a:prstGeom>
              <a:blipFill>
                <a:blip r:embed="rId2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A7413ED-2F4A-BC66-5E87-9CA6C2F2D1E6}"/>
              </a:ext>
            </a:extLst>
          </p:cNvPr>
          <p:cNvSpPr/>
          <p:nvPr/>
        </p:nvSpPr>
        <p:spPr>
          <a:xfrm>
            <a:off x="6760026" y="1511673"/>
            <a:ext cx="3216730" cy="55611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77D8DD-A902-EC99-29AE-09694BBAE46D}"/>
              </a:ext>
            </a:extLst>
          </p:cNvPr>
          <p:cNvSpPr txBox="1"/>
          <p:nvPr/>
        </p:nvSpPr>
        <p:spPr>
          <a:xfrm>
            <a:off x="4135575" y="1104669"/>
            <a:ext cx="268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Reconstruction Loss</a:t>
            </a:r>
            <a:endParaRPr lang="en-KR" dirty="0"/>
          </a:p>
        </p:txBody>
      </p:sp>
      <p:pic>
        <p:nvPicPr>
          <p:cNvPr id="22" name="Picture 21" descr="A collage of a person's face&#10;&#10;Description automatically generated">
            <a:extLst>
              <a:ext uri="{FF2B5EF4-FFF2-40B4-BE49-F238E27FC236}">
                <a16:creationId xmlns:a16="http://schemas.microsoft.com/office/drawing/2014/main" id="{18D0F161-79E1-247B-49F2-F728DE316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65237"/>
            <a:ext cx="2882900" cy="27686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A9E045-72AA-FF9A-7FA1-69CC21A66F69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2279650" y="2067787"/>
            <a:ext cx="773793" cy="9974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D0AAAC8-C641-029E-4773-2C065C4B6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26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50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DreamBooth (CVPR23)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336579-3EE6-56A5-ADC3-255BFDEA9D8D}"/>
                  </a:ext>
                </a:extLst>
              </p:cNvPr>
              <p:cNvSpPr txBox="1"/>
              <p:nvPr/>
            </p:nvSpPr>
            <p:spPr>
              <a:xfrm>
                <a:off x="1327996" y="1511673"/>
                <a:ext cx="9095182" cy="556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K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𝐷𝐵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KR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KR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336579-3EE6-56A5-ADC3-255BFDEA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996" y="1511673"/>
                <a:ext cx="9095182" cy="556114"/>
              </a:xfrm>
              <a:prstGeom prst="rect">
                <a:avLst/>
              </a:prstGeom>
              <a:blipFill>
                <a:blip r:embed="rId2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D4EDCFF-6865-8F54-4A11-881E66256EE2}"/>
              </a:ext>
            </a:extLst>
          </p:cNvPr>
          <p:cNvSpPr txBox="1"/>
          <p:nvPr/>
        </p:nvSpPr>
        <p:spPr>
          <a:xfrm>
            <a:off x="7159174" y="1150622"/>
            <a:ext cx="277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KR" dirty="0"/>
              <a:t>rior-preserving Loss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855CB73-CDAE-9733-13FC-3AF7AED71887}"/>
              </a:ext>
            </a:extLst>
          </p:cNvPr>
          <p:cNvSpPr/>
          <p:nvPr/>
        </p:nvSpPr>
        <p:spPr>
          <a:xfrm>
            <a:off x="8146474" y="2640230"/>
            <a:ext cx="1686295" cy="855023"/>
          </a:xfrm>
          <a:prstGeom prst="roundRect">
            <a:avLst>
              <a:gd name="adj" fmla="val 41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Generator</a:t>
            </a:r>
          </a:p>
          <a:p>
            <a:pPr algn="ctr"/>
            <a:r>
              <a:rPr lang="en-KR" dirty="0"/>
              <a:t>(original)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B65AA0-7BA1-703F-B8C8-BBCFC07BB0F0}"/>
                  </a:ext>
                </a:extLst>
              </p:cNvPr>
              <p:cNvSpPr txBox="1"/>
              <p:nvPr/>
            </p:nvSpPr>
            <p:spPr>
              <a:xfrm>
                <a:off x="7086599" y="2822794"/>
                <a:ext cx="679863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KR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B65AA0-7BA1-703F-B8C8-BBCFC07BB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599" y="2822794"/>
                <a:ext cx="679863" cy="490199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5C00F2-8D6B-ADE5-F450-5AD43226C8A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7766462" y="3067742"/>
            <a:ext cx="380012" cy="1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D96EC-475B-B28C-FBDE-34B30E1DFFE7}"/>
                  </a:ext>
                </a:extLst>
              </p:cNvPr>
              <p:cNvSpPr txBox="1"/>
              <p:nvPr/>
            </p:nvSpPr>
            <p:spPr>
              <a:xfrm>
                <a:off x="10227626" y="2836833"/>
                <a:ext cx="7615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KR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D96EC-475B-B28C-FBDE-34B30E1DF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626" y="2836833"/>
                <a:ext cx="76150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68FA8C-D0A1-B657-11FF-1049FD90251C}"/>
              </a:ext>
            </a:extLst>
          </p:cNvPr>
          <p:cNvCxnSpPr>
            <a:cxnSpLocks/>
          </p:cNvCxnSpPr>
          <p:nvPr/>
        </p:nvCxnSpPr>
        <p:spPr>
          <a:xfrm flipV="1">
            <a:off x="9847614" y="3067666"/>
            <a:ext cx="380012" cy="1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B9712C0-245A-9F55-407D-0FD6C29DEA18}"/>
              </a:ext>
            </a:extLst>
          </p:cNvPr>
          <p:cNvSpPr txBox="1"/>
          <p:nvPr/>
        </p:nvSpPr>
        <p:spPr>
          <a:xfrm>
            <a:off x="6611588" y="3495253"/>
            <a:ext cx="153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KR" dirty="0"/>
              <a:t> [noun]</a:t>
            </a:r>
          </a:p>
        </p:txBody>
      </p:sp>
      <p:pic>
        <p:nvPicPr>
          <p:cNvPr id="8" name="Picture 7" descr="A collage of a dog&#10;&#10;Description automatically generated">
            <a:extLst>
              <a:ext uri="{FF2B5EF4-FFF2-40B4-BE49-F238E27FC236}">
                <a16:creationId xmlns:a16="http://schemas.microsoft.com/office/drawing/2014/main" id="{6C8468A3-4786-46A5-B395-AE6EB926F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384" y="2286651"/>
            <a:ext cx="4713357" cy="4206224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C28E906-B9A7-8247-5E8B-1FBC2A0E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27</a:t>
            </a:fld>
            <a:r>
              <a:rPr lang="en-US"/>
              <a:t>/31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FE6DCE-A96B-2BCD-89E1-D54C7646CBBD}"/>
              </a:ext>
            </a:extLst>
          </p:cNvPr>
          <p:cNvSpPr/>
          <p:nvPr/>
        </p:nvSpPr>
        <p:spPr>
          <a:xfrm>
            <a:off x="4400551" y="1528118"/>
            <a:ext cx="2319563" cy="55611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7385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DreamBooth (CVPR23)</a:t>
            </a:r>
          </a:p>
        </p:txBody>
      </p:sp>
      <p:pic>
        <p:nvPicPr>
          <p:cNvPr id="10" name="Picture 9" descr="A diagram of a dog&#10;&#10;Description automatically generated">
            <a:extLst>
              <a:ext uri="{FF2B5EF4-FFF2-40B4-BE49-F238E27FC236}">
                <a16:creationId xmlns:a16="http://schemas.microsoft.com/office/drawing/2014/main" id="{95B23324-0658-15CB-41BD-58B0350BA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799" y="2067787"/>
            <a:ext cx="5994400" cy="472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034A1-4C50-E826-9FA6-99CF41C4E0DD}"/>
                  </a:ext>
                </a:extLst>
              </p:cNvPr>
              <p:cNvSpPr txBox="1"/>
              <p:nvPr/>
            </p:nvSpPr>
            <p:spPr>
              <a:xfrm>
                <a:off x="1327996" y="1511673"/>
                <a:ext cx="9095182" cy="556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K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𝐷𝐵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KR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KR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034A1-4C50-E826-9FA6-99CF41C4E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996" y="1511673"/>
                <a:ext cx="9095182" cy="556114"/>
              </a:xfrm>
              <a:prstGeom prst="rect">
                <a:avLst/>
              </a:prstGeom>
              <a:blipFill>
                <a:blip r:embed="rId3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1E85C58-6F22-1FFA-3004-FA2161E6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28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65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Anti-DreamBooth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FA461B-6056-C993-6940-7307260B964E}"/>
                  </a:ext>
                </a:extLst>
              </p:cNvPr>
              <p:cNvSpPr txBox="1"/>
              <p:nvPr/>
            </p:nvSpPr>
            <p:spPr>
              <a:xfrm>
                <a:off x="2761754" y="3121815"/>
                <a:ext cx="8081764" cy="795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sz="2800" dirty="0"/>
                </a:br>
                <a:endParaRPr lang="en-KR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FA461B-6056-C993-6940-7307260B9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754" y="3121815"/>
                <a:ext cx="8081764" cy="795218"/>
              </a:xfrm>
              <a:prstGeom prst="rect">
                <a:avLst/>
              </a:prstGeom>
              <a:blipFill>
                <a:blip r:embed="rId2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collage of a person's face&#10;&#10;Description automatically generated">
            <a:extLst>
              <a:ext uri="{FF2B5EF4-FFF2-40B4-BE49-F238E27FC236}">
                <a16:creationId xmlns:a16="http://schemas.microsoft.com/office/drawing/2014/main" id="{F3EEAF9B-D2FE-35F9-E85C-780C8FC85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669" y="1212926"/>
            <a:ext cx="1585974" cy="152309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797112-046B-BDEC-FACA-539FF0BB903E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731329" y="2736020"/>
            <a:ext cx="415327" cy="562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6F3910-88DB-F0CD-7E81-CEDFD95350E7}"/>
                  </a:ext>
                </a:extLst>
              </p:cNvPr>
              <p:cNvSpPr txBox="1"/>
              <p:nvPr/>
            </p:nvSpPr>
            <p:spPr>
              <a:xfrm>
                <a:off x="3926692" y="4998566"/>
                <a:ext cx="2462058" cy="6002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KR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KR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6F3910-88DB-F0CD-7E81-CEDFD9535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692" y="4998566"/>
                <a:ext cx="2462058" cy="600229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DE3269-2004-CD15-B3B8-770E29C8D1FE}"/>
                  </a:ext>
                </a:extLst>
              </p:cNvPr>
              <p:cNvSpPr txBox="1"/>
              <p:nvPr/>
            </p:nvSpPr>
            <p:spPr>
              <a:xfrm>
                <a:off x="2271028" y="3860626"/>
                <a:ext cx="7482568" cy="1137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subj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𝐷𝐵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br>
                  <a:rPr lang="en-US" sz="2800" b="0" dirty="0"/>
                </a:br>
                <a:endParaRPr lang="en-KR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DE3269-2004-CD15-B3B8-770E29C8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28" y="3860626"/>
                <a:ext cx="7482568" cy="1137940"/>
              </a:xfrm>
              <a:prstGeom prst="rect">
                <a:avLst/>
              </a:prstGeom>
              <a:blipFill>
                <a:blip r:embed="rId5"/>
                <a:stretch>
                  <a:fillRect t="-128571" b="-18022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72C8856-BFC1-9B85-73B0-3B50145BBFC3}"/>
              </a:ext>
            </a:extLst>
          </p:cNvPr>
          <p:cNvSpPr txBox="1"/>
          <p:nvPr/>
        </p:nvSpPr>
        <p:spPr>
          <a:xfrm>
            <a:off x="7160479" y="2817942"/>
            <a:ext cx="268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Reconstruction Loss</a:t>
            </a:r>
            <a:endParaRPr lang="en-KR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231B212-3EF1-1E87-48BC-7E63B61CF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29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2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8B7D7-982A-FF1F-D815-C0353A349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Powerful Generative AI/ML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8E835-6E39-E035-10E8-D52DDEEDF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Removal and Inpainting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EA540-D5EC-FA55-27E3-4E929AF4F365}"/>
              </a:ext>
            </a:extLst>
          </p:cNvPr>
          <p:cNvSpPr txBox="1"/>
          <p:nvPr/>
        </p:nvSpPr>
        <p:spPr>
          <a:xfrm>
            <a:off x="2239055" y="6544342"/>
            <a:ext cx="77138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400" dirty="0">
                <a:solidFill>
                  <a:schemeClr val="bg2"/>
                </a:solidFill>
              </a:rPr>
              <a:t>Image Credit: https://arxiv.org/pdf/2112.10752.pdf</a:t>
            </a:r>
          </a:p>
        </p:txBody>
      </p:sp>
      <p:pic>
        <p:nvPicPr>
          <p:cNvPr id="8" name="Picture 7" descr="A person sitting on a bench&#10;&#10;Description automatically generated">
            <a:extLst>
              <a:ext uri="{FF2B5EF4-FFF2-40B4-BE49-F238E27FC236}">
                <a16:creationId xmlns:a16="http://schemas.microsoft.com/office/drawing/2014/main" id="{901A83E7-92EB-0907-5E52-B0FE062F1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99" y="2119604"/>
            <a:ext cx="6502400" cy="3213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24BC0-1B6B-E7E9-5853-6F963970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38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Results</a:t>
            </a:r>
          </a:p>
        </p:txBody>
      </p:sp>
      <p:pic>
        <p:nvPicPr>
          <p:cNvPr id="6" name="Picture 5" descr="A collage of a person&#10;&#10;Description automatically generated">
            <a:extLst>
              <a:ext uri="{FF2B5EF4-FFF2-40B4-BE49-F238E27FC236}">
                <a16:creationId xmlns:a16="http://schemas.microsoft.com/office/drawing/2014/main" id="{C50AE035-4B9C-E80C-BE62-3E86E225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933450"/>
            <a:ext cx="5651500" cy="4991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7D2BA8-6E6B-936B-FBD4-D27046AAC24A}"/>
              </a:ext>
            </a:extLst>
          </p:cNvPr>
          <p:cNvSpPr txBox="1"/>
          <p:nvPr/>
        </p:nvSpPr>
        <p:spPr>
          <a:xfrm>
            <a:off x="3467100" y="6177114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See the paper for targeted attaks.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414A3C-106A-B6BE-3567-87C245CA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30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625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65389-DA82-3A6B-C41E-2D6DE03C9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Glaze v.s. Anti-DreamBooth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0893B-E0A5-3044-B373-25C72617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31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5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8B7D7-982A-FF1F-D815-C0353A349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Powerful Generative AI/ML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8E835-6E39-E035-10E8-D52DDEEDF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Text-to-Image Synthesis</a:t>
            </a:r>
          </a:p>
        </p:txBody>
      </p:sp>
      <p:pic>
        <p:nvPicPr>
          <p:cNvPr id="7" name="Picture 6" descr="A squirrel holding a burger&#10;&#10;Description automatically generated">
            <a:extLst>
              <a:ext uri="{FF2B5EF4-FFF2-40B4-BE49-F238E27FC236}">
                <a16:creationId xmlns:a16="http://schemas.microsoft.com/office/drawing/2014/main" id="{DDB65AF4-8231-54B7-D8D5-1FAF6FAB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245" y="312310"/>
            <a:ext cx="2768342" cy="6131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4A3ECE-5462-116F-3C5A-65B0B71A9D2E}"/>
              </a:ext>
            </a:extLst>
          </p:cNvPr>
          <p:cNvSpPr txBox="1"/>
          <p:nvPr/>
        </p:nvSpPr>
        <p:spPr>
          <a:xfrm>
            <a:off x="2239055" y="6544342"/>
            <a:ext cx="77138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400" dirty="0">
                <a:solidFill>
                  <a:schemeClr val="bg2"/>
                </a:solidFill>
              </a:rPr>
              <a:t>Image Credit: https://arxiv.org/pdf/2112.10752.pdf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81C9F-2513-8E44-4F78-CB2BDC1D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474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Stable Diffusion (=Latent Diffusion Models)</a:t>
            </a:r>
          </a:p>
        </p:txBody>
      </p:sp>
      <p:pic>
        <p:nvPicPr>
          <p:cNvPr id="6" name="Picture 5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E250F611-F5A7-C778-A75E-8AD5C54B6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9"/>
          <a:stretch/>
        </p:blipFill>
        <p:spPr>
          <a:xfrm>
            <a:off x="727529" y="1397359"/>
            <a:ext cx="10736942" cy="4569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79B2AB-C1F3-324E-680E-132488CCF711}"/>
              </a:ext>
            </a:extLst>
          </p:cNvPr>
          <p:cNvSpPr txBox="1"/>
          <p:nvPr/>
        </p:nvSpPr>
        <p:spPr>
          <a:xfrm>
            <a:off x="2239055" y="6544342"/>
            <a:ext cx="77138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400" dirty="0">
                <a:solidFill>
                  <a:schemeClr val="bg2"/>
                </a:solidFill>
              </a:rPr>
              <a:t>Image Credit: https://arxiv.org/pdf/2112.10752.pdf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31234-B48B-3072-427B-D5D3274BF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405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Stable Diffusion v.s. DALL-E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65389-DA82-3A6B-C41E-2D6DE03C9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b="1" dirty="0"/>
              <a:t>Prompt</a:t>
            </a:r>
            <a:r>
              <a:rPr lang="en-KR" dirty="0"/>
              <a:t>: “A painting by Vermeer of an Irish wolfhound enjoying a pint of a traditional pub”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E04C5-F09E-C170-EECE-A3923F122F09}"/>
              </a:ext>
            </a:extLst>
          </p:cNvPr>
          <p:cNvSpPr txBox="1"/>
          <p:nvPr/>
        </p:nvSpPr>
        <p:spPr>
          <a:xfrm>
            <a:off x="3046640" y="6596100"/>
            <a:ext cx="60987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100" dirty="0">
                <a:solidFill>
                  <a:schemeClr val="bg2"/>
                </a:solidFill>
              </a:rPr>
              <a:t>Image Credit: https://zapier.com/blog/stable-diffusion-vs-dalle/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CD4329B-8B19-AFAD-C46F-32EED1BA99D9}"/>
              </a:ext>
            </a:extLst>
          </p:cNvPr>
          <p:cNvGrpSpPr/>
          <p:nvPr/>
        </p:nvGrpSpPr>
        <p:grpSpPr>
          <a:xfrm>
            <a:off x="179616" y="4523022"/>
            <a:ext cx="10672082" cy="1959428"/>
            <a:chOff x="146958" y="2465615"/>
            <a:chExt cx="10672082" cy="1959428"/>
          </a:xfrm>
        </p:grpSpPr>
        <p:pic>
          <p:nvPicPr>
            <p:cNvPr id="8" name="Picture 7" descr="A dog drinking from a glass&#10;&#10;Description automatically generated">
              <a:extLst>
                <a:ext uri="{FF2B5EF4-FFF2-40B4-BE49-F238E27FC236}">
                  <a16:creationId xmlns:a16="http://schemas.microsoft.com/office/drawing/2014/main" id="{B505438E-BF51-9911-70D0-6FEB352F5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6640" y="2465615"/>
              <a:ext cx="7772400" cy="19594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281499-109D-4AF3-EFBB-831C38792795}"/>
                </a:ext>
              </a:extLst>
            </p:cNvPr>
            <p:cNvSpPr txBox="1"/>
            <p:nvPr/>
          </p:nvSpPr>
          <p:spPr>
            <a:xfrm>
              <a:off x="146958" y="3260663"/>
              <a:ext cx="2775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b="1" dirty="0"/>
                <a:t>Stable Diffusion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47022C-068F-74AB-3FB6-96451CBF9517}"/>
              </a:ext>
            </a:extLst>
          </p:cNvPr>
          <p:cNvGrpSpPr/>
          <p:nvPr/>
        </p:nvGrpSpPr>
        <p:grpSpPr>
          <a:xfrm>
            <a:off x="146958" y="2390514"/>
            <a:ext cx="10672082" cy="1936084"/>
            <a:chOff x="146958" y="4562218"/>
            <a:chExt cx="10672082" cy="1936084"/>
          </a:xfrm>
        </p:grpSpPr>
        <p:pic>
          <p:nvPicPr>
            <p:cNvPr id="10" name="Picture 9" descr="A collage of a dog&#10;&#10;Description automatically generated">
              <a:extLst>
                <a:ext uri="{FF2B5EF4-FFF2-40B4-BE49-F238E27FC236}">
                  <a16:creationId xmlns:a16="http://schemas.microsoft.com/office/drawing/2014/main" id="{719F027E-3B9B-CE6E-3F38-06101525C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6640" y="4562218"/>
              <a:ext cx="7772400" cy="19360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498CA5-9258-485B-06BC-8CDD6329DC9B}"/>
                </a:ext>
              </a:extLst>
            </p:cNvPr>
            <p:cNvSpPr txBox="1"/>
            <p:nvPr/>
          </p:nvSpPr>
          <p:spPr>
            <a:xfrm>
              <a:off x="146958" y="5340961"/>
              <a:ext cx="2775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b="1" dirty="0"/>
                <a:t>DALL-E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A83C46-87DB-EDE2-01B9-E0EBFD89FF01}"/>
              </a:ext>
            </a:extLst>
          </p:cNvPr>
          <p:cNvGrpSpPr/>
          <p:nvPr/>
        </p:nvGrpSpPr>
        <p:grpSpPr>
          <a:xfrm>
            <a:off x="8611165" y="74863"/>
            <a:ext cx="3433877" cy="1212349"/>
            <a:chOff x="8611165" y="74863"/>
            <a:chExt cx="3433877" cy="121234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E9A38FE-3761-010A-F583-0F39705F8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8680" y="74863"/>
              <a:ext cx="1006362" cy="1212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CB4869-5760-8807-EDC7-33000FDE6E9B}"/>
                </a:ext>
              </a:extLst>
            </p:cNvPr>
            <p:cNvSpPr txBox="1"/>
            <p:nvPr/>
          </p:nvSpPr>
          <p:spPr>
            <a:xfrm>
              <a:off x="8611165" y="83772"/>
              <a:ext cx="26778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dirty="0"/>
                <a:t>Girl with a Pearl Earring by Vermeer</a:t>
              </a: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6AB8D0D-C421-98A6-19AD-AAF894D4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7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Density Estimation: 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9B0C1-F737-174A-D1DA-82FECAE3552B}"/>
              </a:ext>
            </a:extLst>
          </p:cNvPr>
          <p:cNvSpPr txBox="1"/>
          <p:nvPr/>
        </p:nvSpPr>
        <p:spPr>
          <a:xfrm>
            <a:off x="3046640" y="6596100"/>
            <a:ext cx="60987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100" dirty="0">
                <a:solidFill>
                  <a:schemeClr val="bg2"/>
                </a:solidFill>
              </a:rPr>
              <a:t>Image Credit: </a:t>
            </a:r>
            <a:r>
              <a:rPr lang="en-US" sz="1100" dirty="0">
                <a:solidFill>
                  <a:schemeClr val="bg2"/>
                </a:solidFill>
              </a:rPr>
              <a:t>https://</a:t>
            </a:r>
            <a:r>
              <a:rPr lang="en-US" sz="1100" dirty="0" err="1">
                <a:solidFill>
                  <a:schemeClr val="bg2"/>
                </a:solidFill>
              </a:rPr>
              <a:t>lilianweng.github.io</a:t>
            </a:r>
            <a:r>
              <a:rPr lang="en-US" sz="1100" dirty="0">
                <a:solidFill>
                  <a:schemeClr val="bg2"/>
                </a:solidFill>
              </a:rPr>
              <a:t>/posts/2021-07-11-diffusion-models/</a:t>
            </a:r>
            <a:endParaRPr lang="en-KR" sz="1100" dirty="0">
              <a:solidFill>
                <a:schemeClr val="bg2"/>
              </a:solidFill>
            </a:endParaRPr>
          </a:p>
        </p:txBody>
      </p:sp>
      <p:pic>
        <p:nvPicPr>
          <p:cNvPr id="7" name="Picture 6" descr="A diagram of a discriminator&#10;&#10;Description automatically generated">
            <a:extLst>
              <a:ext uri="{FF2B5EF4-FFF2-40B4-BE49-F238E27FC236}">
                <a16:creationId xmlns:a16="http://schemas.microsoft.com/office/drawing/2014/main" id="{2EDA5247-B194-5A47-0E1A-A23B5BCED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07762"/>
            <a:ext cx="7772400" cy="14424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57F64-65EA-17DE-484A-ED162AC2A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4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Density Estimation: </a:t>
            </a:r>
            <a:r>
              <a:rPr lang="en-US" dirty="0"/>
              <a:t>VAE</a:t>
            </a:r>
            <a:endParaRPr lang="en-KR" dirty="0"/>
          </a:p>
        </p:txBody>
      </p:sp>
      <p:pic>
        <p:nvPicPr>
          <p:cNvPr id="6" name="Picture 5" descr="A green triangle with black text&#10;&#10;Description automatically generated">
            <a:extLst>
              <a:ext uri="{FF2B5EF4-FFF2-40B4-BE49-F238E27FC236}">
                <a16:creationId xmlns:a16="http://schemas.microsoft.com/office/drawing/2014/main" id="{0FA7891C-C6D6-5E77-ED0D-A3A783CF5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77799"/>
            <a:ext cx="7772400" cy="1302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900C45-81DE-D9B6-FC85-E2120F97E7ED}"/>
              </a:ext>
            </a:extLst>
          </p:cNvPr>
          <p:cNvSpPr txBox="1"/>
          <p:nvPr/>
        </p:nvSpPr>
        <p:spPr>
          <a:xfrm>
            <a:off x="3046640" y="6596100"/>
            <a:ext cx="60987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100" dirty="0">
                <a:solidFill>
                  <a:schemeClr val="bg2"/>
                </a:solidFill>
              </a:rPr>
              <a:t>Image Credit: </a:t>
            </a:r>
            <a:r>
              <a:rPr lang="en-US" sz="1100" dirty="0">
                <a:solidFill>
                  <a:schemeClr val="bg2"/>
                </a:solidFill>
              </a:rPr>
              <a:t>https://</a:t>
            </a:r>
            <a:r>
              <a:rPr lang="en-US" sz="1100" dirty="0" err="1">
                <a:solidFill>
                  <a:schemeClr val="bg2"/>
                </a:solidFill>
              </a:rPr>
              <a:t>lilianweng.github.io</a:t>
            </a:r>
            <a:r>
              <a:rPr lang="en-US" sz="1100" dirty="0">
                <a:solidFill>
                  <a:schemeClr val="bg2"/>
                </a:solidFill>
              </a:rPr>
              <a:t>/posts/2021-07-11-diffusion-models/</a:t>
            </a:r>
            <a:endParaRPr lang="en-KR" sz="1100" dirty="0">
              <a:solidFill>
                <a:schemeClr val="bg2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2107C7-3D1E-AB08-0977-179527B7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78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2E9-018A-B8A1-4FD5-589FFB03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Density Estimation: Flow-based Models</a:t>
            </a:r>
          </a:p>
        </p:txBody>
      </p:sp>
      <p:pic>
        <p:nvPicPr>
          <p:cNvPr id="6" name="Content Placeholder 5" descr="A green square with black text&#10;&#10;Description automatically generated">
            <a:extLst>
              <a:ext uri="{FF2B5EF4-FFF2-40B4-BE49-F238E27FC236}">
                <a16:creationId xmlns:a16="http://schemas.microsoft.com/office/drawing/2014/main" id="{AB2D09C4-D111-8B28-7861-C16908E42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95691"/>
            <a:ext cx="10515600" cy="162917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7678E1-1A7C-5AE9-EA51-5E04833DF93B}"/>
              </a:ext>
            </a:extLst>
          </p:cNvPr>
          <p:cNvSpPr txBox="1"/>
          <p:nvPr/>
        </p:nvSpPr>
        <p:spPr>
          <a:xfrm>
            <a:off x="3046640" y="6596100"/>
            <a:ext cx="60987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100" dirty="0">
                <a:solidFill>
                  <a:schemeClr val="bg2"/>
                </a:solidFill>
              </a:rPr>
              <a:t>Image Credit: </a:t>
            </a:r>
            <a:r>
              <a:rPr lang="en-US" sz="1100" dirty="0">
                <a:solidFill>
                  <a:schemeClr val="bg2"/>
                </a:solidFill>
              </a:rPr>
              <a:t>https://</a:t>
            </a:r>
            <a:r>
              <a:rPr lang="en-US" sz="1100" dirty="0" err="1">
                <a:solidFill>
                  <a:schemeClr val="bg2"/>
                </a:solidFill>
              </a:rPr>
              <a:t>lilianweng.github.io</a:t>
            </a:r>
            <a:r>
              <a:rPr lang="en-US" sz="1100" dirty="0">
                <a:solidFill>
                  <a:schemeClr val="bg2"/>
                </a:solidFill>
              </a:rPr>
              <a:t>/posts/2021-07-11-diffusion-models/</a:t>
            </a:r>
            <a:endParaRPr lang="en-KR" sz="1100" dirty="0">
              <a:solidFill>
                <a:schemeClr val="bg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093464-464B-CC72-F2F7-8C67FF205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9</a:t>
            </a:fld>
            <a:r>
              <a:rPr lang="en-US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50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51460</TotalTime>
  <Words>676</Words>
  <Application>Microsoft Macintosh PowerPoint</Application>
  <PresentationFormat>Widescreen</PresentationFormat>
  <Paragraphs>158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Microsoft PhagsPa</vt:lpstr>
      <vt:lpstr>Verdana</vt:lpstr>
      <vt:lpstr>Wingdings</vt:lpstr>
      <vt:lpstr>Office Theme</vt:lpstr>
      <vt:lpstr>Trustworthy Machine Learning Copyright and Generative AI/ML</vt:lpstr>
      <vt:lpstr>Powerful Generative AI/ML</vt:lpstr>
      <vt:lpstr>Powerful Generative AI/ML</vt:lpstr>
      <vt:lpstr>Powerful Generative AI/ML</vt:lpstr>
      <vt:lpstr>Stable Diffusion (=Latent Diffusion Models)</vt:lpstr>
      <vt:lpstr>Stable Diffusion v.s. DALL-E</vt:lpstr>
      <vt:lpstr>Density Estimation: GAN</vt:lpstr>
      <vt:lpstr>Density Estimation: VAE</vt:lpstr>
      <vt:lpstr>Density Estimation: Flow-based Models</vt:lpstr>
      <vt:lpstr>Density Estimation: Diffusion Models</vt:lpstr>
      <vt:lpstr>Diffusion Models: Diffusion Process</vt:lpstr>
      <vt:lpstr>Diffusion Models: Reverse Diffusion Process</vt:lpstr>
      <vt:lpstr>“Latent” Diffusion Models</vt:lpstr>
      <vt:lpstr>Latent Diffusion Models: Full Picture</vt:lpstr>
      <vt:lpstr>Glaze: Protecting Artists from Style Mimicry by Text-to-Image Models (Security 23)</vt:lpstr>
      <vt:lpstr>Real-work Mimicry Incidents</vt:lpstr>
      <vt:lpstr>Threat Model</vt:lpstr>
      <vt:lpstr>Glaze: Overview</vt:lpstr>
      <vt:lpstr>Glaze: Requirements</vt:lpstr>
      <vt:lpstr>Glaze: Find Small Perturbations</vt:lpstr>
      <vt:lpstr>Results</vt:lpstr>
      <vt:lpstr>Let’s Bypass Glaze: Add Guassian Noise</vt:lpstr>
      <vt:lpstr>Anti-DreamBooth: Protecting users from personalized text-to-image synthesis (ICCV23)</vt:lpstr>
      <vt:lpstr>Motivation: Deepfake (≅DreamBooth)</vt:lpstr>
      <vt:lpstr>Goal: Anti-DreamBooth </vt:lpstr>
      <vt:lpstr>DreamBooth (CVPR23)</vt:lpstr>
      <vt:lpstr>DreamBooth (CVPR23)</vt:lpstr>
      <vt:lpstr>DreamBooth (CVPR23)</vt:lpstr>
      <vt:lpstr>Anti-DreamBooth</vt:lpstr>
      <vt:lpstr>Results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Park, Sangdon</dc:creator>
  <cp:lastModifiedBy>Sangdon Park (박상돈)</cp:lastModifiedBy>
  <cp:revision>1266</cp:revision>
  <cp:lastPrinted>2021-12-07T21:59:55Z</cp:lastPrinted>
  <dcterms:created xsi:type="dcterms:W3CDTF">2021-12-02T23:45:04Z</dcterms:created>
  <dcterms:modified xsi:type="dcterms:W3CDTF">2023-12-07T03:20:58Z</dcterms:modified>
</cp:coreProperties>
</file>